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6" r:id="rId5"/>
    <p:sldId id="259" r:id="rId6"/>
    <p:sldId id="261" r:id="rId7"/>
    <p:sldId id="262" r:id="rId8"/>
    <p:sldId id="260" r:id="rId9"/>
    <p:sldId id="263" r:id="rId10"/>
    <p:sldId id="265" r:id="rId1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70" userDrawn="1">
          <p15:clr>
            <a:srgbClr val="A4A3A4"/>
          </p15:clr>
        </p15:guide>
        <p15:guide id="2" orient="horz" pos="1412" userDrawn="1">
          <p15:clr>
            <a:srgbClr val="A4A3A4"/>
          </p15:clr>
        </p15:guide>
        <p15:guide id="3" orient="horz" pos="3929" userDrawn="1">
          <p15:clr>
            <a:srgbClr val="A4A3A4"/>
          </p15:clr>
        </p15:guide>
        <p15:guide id="4" pos="73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8" autoAdjust="0"/>
    <p:restoredTop sz="94660"/>
  </p:normalViewPr>
  <p:slideViewPr>
    <p:cSldViewPr snapToGrid="0">
      <p:cViewPr>
        <p:scale>
          <a:sx n="80" d="100"/>
          <a:sy n="80" d="100"/>
        </p:scale>
        <p:origin x="-72" y="-720"/>
      </p:cViewPr>
      <p:guideLst>
        <p:guide orient="horz" pos="1412"/>
        <p:guide orient="horz" pos="3929"/>
        <p:guide pos="370"/>
        <p:guide pos="731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5437" y="845351"/>
            <a:ext cx="8915399" cy="2262781"/>
          </a:xfrm>
        </p:spPr>
        <p:txBody>
          <a:bodyPr/>
          <a:lstStyle/>
          <a:p>
            <a:r>
              <a:rPr lang="cs-CZ" dirty="0" smtClean="0"/>
              <a:t>Molo pro Úholičky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06086" y="3316715"/>
            <a:ext cx="4464729" cy="578391"/>
          </a:xfrm>
        </p:spPr>
        <p:txBody>
          <a:bodyPr>
            <a:noAutofit/>
          </a:bodyPr>
          <a:lstStyle/>
          <a:p>
            <a:r>
              <a:rPr lang="cs-CZ" sz="2400" dirty="0" smtClean="0">
                <a:solidFill>
                  <a:schemeClr val="bg1">
                    <a:lumMod val="50000"/>
                  </a:schemeClr>
                </a:solidFill>
              </a:rPr>
              <a:t>Relaxace na břehu Vltavy</a:t>
            </a:r>
            <a:endParaRPr lang="cs-CZ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AutoShape 2" descr="Výsledek obrázku pro obec úholičky znak"/>
          <p:cNvSpPr>
            <a:spLocks noChangeAspect="1" noChangeArrowheads="1"/>
          </p:cNvSpPr>
          <p:nvPr/>
        </p:nvSpPr>
        <p:spPr bwMode="auto">
          <a:xfrm>
            <a:off x="740037" y="84535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bec úholičky zna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extBox 5"/>
          <p:cNvSpPr txBox="1"/>
          <p:nvPr/>
        </p:nvSpPr>
        <p:spPr>
          <a:xfrm>
            <a:off x="2541320" y="5320369"/>
            <a:ext cx="5130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Radek Patzel</a:t>
            </a:r>
            <a:endParaRPr lang="en-US" dirty="0"/>
          </a:p>
        </p:txBody>
      </p:sp>
      <p:pic>
        <p:nvPicPr>
          <p:cNvPr id="1026" name="Picture 2" descr="Výsledek obrázku pro obec úholičky er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885" y="2234046"/>
            <a:ext cx="2004291" cy="225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463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706253" y="624110"/>
            <a:ext cx="9798360" cy="705069"/>
          </a:xfrm>
        </p:spPr>
        <p:txBody>
          <a:bodyPr/>
          <a:lstStyle/>
          <a:p>
            <a:r>
              <a:rPr lang="cs-CZ" dirty="0" smtClean="0"/>
              <a:t>Elen – základní popis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706253" y="1662260"/>
            <a:ext cx="9798359" cy="4672552"/>
          </a:xfrm>
        </p:spPr>
        <p:txBody>
          <a:bodyPr>
            <a:normAutofit fontScale="47500" lnSpcReduction="20000"/>
          </a:bodyPr>
          <a:lstStyle/>
          <a:p>
            <a:pPr lvl="0" algn="just">
              <a:lnSpc>
                <a:spcPct val="120000"/>
              </a:lnSpc>
            </a:pPr>
            <a:r>
              <a:rPr lang="cs-CZ" sz="2500" dirty="0"/>
              <a:t>Dvouplášťová laminátová loď s úložnými prostory ve špičce a na zádi. Díky plochému dnu je na vodě velice stabilní </a:t>
            </a:r>
            <a:r>
              <a:rPr lang="cs-CZ" sz="2500" dirty="0" smtClean="0"/>
              <a:t/>
            </a:r>
            <a:br>
              <a:rPr lang="cs-CZ" sz="2500" dirty="0" smtClean="0"/>
            </a:br>
            <a:r>
              <a:rPr lang="cs-CZ" sz="2500" dirty="0" smtClean="0"/>
              <a:t>a </a:t>
            </a:r>
            <a:r>
              <a:rPr lang="cs-CZ" sz="2500" dirty="0"/>
              <a:t>zároveň lehce ovladatelná. Perfektně drží směr plutí. I plně naložená klade při veslování velmi malý odpor.</a:t>
            </a:r>
          </a:p>
          <a:p>
            <a:pPr lvl="0" algn="just">
              <a:lnSpc>
                <a:spcPct val="120000"/>
              </a:lnSpc>
            </a:pPr>
            <a:r>
              <a:rPr lang="cs-CZ" sz="2500" dirty="0"/>
              <a:t>Dvě uzamykatelné schránky poskytnou dostatek prostoru pro uschování věcí v suchu, např. baterie </a:t>
            </a:r>
            <a:r>
              <a:rPr lang="cs-CZ" sz="2500" dirty="0" smtClean="0"/>
              <a:t>k elektromotoru</a:t>
            </a:r>
            <a:r>
              <a:rPr lang="cs-CZ" sz="2500" dirty="0"/>
              <a:t>, nádrže na benzín, kotvy, sonaru, oblečení apod.</a:t>
            </a:r>
          </a:p>
          <a:p>
            <a:pPr lvl="0" algn="just">
              <a:lnSpc>
                <a:spcPct val="120000"/>
              </a:lnSpc>
            </a:pPr>
            <a:r>
              <a:rPr lang="cs-CZ" sz="2500" dirty="0"/>
              <a:t>Obvodová gumová lišta chrání loď proti odření. Kovové části na lodi jsou vyrobeny z nerezové </a:t>
            </a:r>
            <a:r>
              <a:rPr lang="cs-CZ" sz="2500" dirty="0" smtClean="0"/>
              <a:t>oceli.</a:t>
            </a:r>
            <a:endParaRPr lang="cs-CZ" sz="2500" dirty="0"/>
          </a:p>
          <a:p>
            <a:pPr lvl="0" algn="just">
              <a:lnSpc>
                <a:spcPct val="120000"/>
              </a:lnSpc>
            </a:pPr>
            <a:r>
              <a:rPr lang="cs-CZ" sz="2500" dirty="0"/>
              <a:t>Perfektní loď pro rybářské výpravy i k rodinné rekreaci. 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2500" dirty="0"/>
              <a:t>  </a:t>
            </a:r>
          </a:p>
          <a:p>
            <a:pPr marL="0" lvl="0" indent="0">
              <a:buNone/>
            </a:pPr>
            <a:r>
              <a:rPr lang="cs-CZ" sz="2500" b="1" dirty="0"/>
              <a:t>Specifikace</a:t>
            </a:r>
            <a:r>
              <a:rPr lang="cs-CZ" sz="2500" b="1" dirty="0" smtClean="0"/>
              <a:t>:</a:t>
            </a:r>
          </a:p>
          <a:p>
            <a:pPr marL="0" lvl="0" indent="0">
              <a:buNone/>
            </a:pPr>
            <a:endParaRPr lang="cs-CZ" sz="2500" dirty="0"/>
          </a:p>
          <a:p>
            <a:pPr lvl="0"/>
            <a:r>
              <a:rPr lang="cs-CZ" sz="2500" dirty="0"/>
              <a:t>   Délka 340 cm</a:t>
            </a:r>
          </a:p>
          <a:p>
            <a:pPr lvl="0"/>
            <a:r>
              <a:rPr lang="cs-CZ" sz="2500" dirty="0"/>
              <a:t>   Šířka 140 cm</a:t>
            </a:r>
          </a:p>
          <a:p>
            <a:pPr lvl="0"/>
            <a:r>
              <a:rPr lang="cs-CZ" sz="2500" dirty="0"/>
              <a:t>   Výška: vpředu 45 cm / vzadu 41 cm   </a:t>
            </a:r>
          </a:p>
          <a:p>
            <a:pPr lvl="0"/>
            <a:r>
              <a:rPr lang="cs-CZ" sz="2500" dirty="0"/>
              <a:t>   Hmotnost 60 kg</a:t>
            </a:r>
          </a:p>
          <a:p>
            <a:pPr lvl="0"/>
            <a:r>
              <a:rPr lang="cs-CZ" sz="2500" dirty="0"/>
              <a:t>   Počet osob 3</a:t>
            </a:r>
          </a:p>
          <a:p>
            <a:pPr lvl="0"/>
            <a:r>
              <a:rPr lang="cs-CZ" sz="2500" dirty="0"/>
              <a:t>   2 uzamykatelné </a:t>
            </a:r>
            <a:r>
              <a:rPr lang="cs-CZ" sz="2500" dirty="0" smtClean="0"/>
              <a:t>schránky</a:t>
            </a:r>
          </a:p>
          <a:p>
            <a:pPr lvl="0"/>
            <a:endParaRPr lang="cs-CZ" sz="2500" dirty="0" smtClean="0"/>
          </a:p>
          <a:p>
            <a:pPr marL="0" lvl="0" indent="0">
              <a:buNone/>
            </a:pPr>
            <a:r>
              <a:rPr lang="cs-CZ" sz="2500" b="1" dirty="0"/>
              <a:t>P</a:t>
            </a:r>
            <a:r>
              <a:rPr lang="cs-CZ" sz="2500" b="1" dirty="0" smtClean="0"/>
              <a:t>ořizovací cena 18 000,- Kč</a:t>
            </a:r>
          </a:p>
          <a:p>
            <a:pPr marL="0" indent="0">
              <a:buNone/>
            </a:pPr>
            <a:endParaRPr lang="cs-CZ" sz="2500" dirty="0"/>
          </a:p>
        </p:txBody>
      </p:sp>
    </p:spTree>
    <p:extLst>
      <p:ext uri="{BB962C8B-B14F-4D97-AF65-F5344CB8AC3E}">
        <p14:creationId xmlns:p14="http://schemas.microsoft.com/office/powerpoint/2010/main" val="1156322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43959" y="624109"/>
            <a:ext cx="9760653" cy="705070"/>
          </a:xfrm>
        </p:spPr>
        <p:txBody>
          <a:bodyPr>
            <a:normAutofit/>
          </a:bodyPr>
          <a:lstStyle/>
          <a:p>
            <a:r>
              <a:rPr lang="cs-CZ" dirty="0" smtClean="0"/>
              <a:t>Současný stav břehu Vltavy v Úholičkách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236" y="1741466"/>
            <a:ext cx="5350513" cy="4012884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47" y="1741466"/>
            <a:ext cx="5350513" cy="401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825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1734533" y="624111"/>
            <a:ext cx="9770080" cy="714496"/>
          </a:xfrm>
        </p:spPr>
        <p:txBody>
          <a:bodyPr/>
          <a:lstStyle/>
          <a:p>
            <a:r>
              <a:rPr lang="cs-CZ" dirty="0" smtClean="0"/>
              <a:t>Molo - základní technické údaje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34533" y="1338607"/>
            <a:ext cx="8915400" cy="5297863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endParaRPr lang="cs-CZ" sz="1400" dirty="0" smtClean="0"/>
          </a:p>
          <a:p>
            <a:pPr lvl="0" algn="just"/>
            <a:r>
              <a:rPr lang="cs-CZ" sz="1400" dirty="0" smtClean="0"/>
              <a:t>Délka </a:t>
            </a:r>
            <a:r>
              <a:rPr lang="cs-CZ" sz="1400" dirty="0"/>
              <a:t>6m, šířka 2 m, výška 0,48 m</a:t>
            </a:r>
          </a:p>
          <a:p>
            <a:pPr lvl="0" algn="just"/>
            <a:r>
              <a:rPr lang="cs-CZ" sz="1400" dirty="0"/>
              <a:t>Konstrukce plováku ocelová, rámová s vnitřními </a:t>
            </a:r>
            <a:r>
              <a:rPr lang="cs-CZ" sz="1400" dirty="0" smtClean="0"/>
              <a:t>výztuhami</a:t>
            </a:r>
            <a:r>
              <a:rPr lang="cs-CZ" sz="1400" dirty="0"/>
              <a:t>, celé žárově zinkované, spoje provedeny vysokopevnostními čepy a nýty</a:t>
            </a:r>
          </a:p>
          <a:p>
            <a:pPr lvl="0" algn="just"/>
            <a:r>
              <a:rPr lang="cs-CZ" sz="1400" dirty="0"/>
              <a:t>Vnitřní objem vyplněn nenasákavým materiálem, který zajišťuje nepotopitelnost a zlepšuje mechanické vlastnosti a </a:t>
            </a:r>
            <a:r>
              <a:rPr lang="cs-CZ" sz="1400" dirty="0" smtClean="0"/>
              <a:t>stabilitu</a:t>
            </a:r>
            <a:endParaRPr lang="cs-CZ" sz="1400" dirty="0"/>
          </a:p>
          <a:p>
            <a:pPr lvl="0" algn="just"/>
            <a:r>
              <a:rPr lang="cs-CZ" sz="1400" dirty="0"/>
              <a:t>Povrch (</a:t>
            </a:r>
            <a:r>
              <a:rPr lang="cs-CZ" sz="1400" dirty="0" err="1"/>
              <a:t>pochozí</a:t>
            </a:r>
            <a:r>
              <a:rPr lang="cs-CZ" sz="1400" dirty="0"/>
              <a:t> plocha): terasová prkna s drážkováním (materiál sibiřský modřín), povrchová úprava </a:t>
            </a:r>
            <a:r>
              <a:rPr lang="cs-CZ" sz="1400" dirty="0" err="1"/>
              <a:t>Decking</a:t>
            </a:r>
            <a:r>
              <a:rPr lang="cs-CZ" sz="1400" dirty="0"/>
              <a:t> </a:t>
            </a:r>
            <a:r>
              <a:rPr lang="cs-CZ" sz="1400" dirty="0" err="1"/>
              <a:t>oil</a:t>
            </a:r>
            <a:r>
              <a:rPr lang="cs-CZ" sz="1400" dirty="0"/>
              <a:t> </a:t>
            </a:r>
            <a:r>
              <a:rPr lang="cs-CZ" sz="1400" dirty="0" err="1"/>
              <a:t>Exgrem</a:t>
            </a:r>
            <a:r>
              <a:rPr lang="cs-CZ" sz="1400" dirty="0"/>
              <a:t>, transparent</a:t>
            </a:r>
          </a:p>
          <a:p>
            <a:pPr lvl="0" algn="just"/>
            <a:r>
              <a:rPr lang="cs-CZ" sz="1400" dirty="0"/>
              <a:t>Výška </a:t>
            </a:r>
            <a:r>
              <a:rPr lang="cs-CZ" sz="1400" dirty="0" err="1"/>
              <a:t>pochozí</a:t>
            </a:r>
            <a:r>
              <a:rPr lang="cs-CZ" sz="1400" dirty="0"/>
              <a:t> plochy mola nad hladinou řeky: cca 38 cm</a:t>
            </a:r>
          </a:p>
          <a:p>
            <a:pPr lvl="0" algn="just"/>
            <a:r>
              <a:rPr lang="cs-CZ" sz="1400" dirty="0"/>
              <a:t>Dorazová a pohledová boční fošna mola š.  140 mm – materiál dřevo sibiřský modřín</a:t>
            </a:r>
          </a:p>
          <a:p>
            <a:pPr lvl="0" algn="just"/>
            <a:r>
              <a:rPr lang="cs-CZ" sz="1400" dirty="0"/>
              <a:t>Nástupní lávka délka 2,5 m, šíře 1 m, zábradlí po jedné nebo obou stranách, konstrukce ocelová, podlaha z terasových prken sibiřský modřín</a:t>
            </a:r>
          </a:p>
          <a:p>
            <a:pPr lvl="0" algn="just"/>
            <a:r>
              <a:rPr lang="cs-CZ" sz="1400" dirty="0"/>
              <a:t>Molo je možno osadit dle požadavku vazacími prvky (vyvazování lodí, žebříkem pro výstup </a:t>
            </a:r>
            <a:r>
              <a:rPr lang="cs-CZ" sz="1400" dirty="0"/>
              <a:t/>
            </a:r>
            <a:br>
              <a:rPr lang="cs-CZ" sz="1400" dirty="0"/>
            </a:br>
            <a:r>
              <a:rPr lang="cs-CZ" sz="1400" dirty="0" smtClean="0"/>
              <a:t>z </a:t>
            </a:r>
            <a:r>
              <a:rPr lang="cs-CZ" sz="1400" dirty="0"/>
              <a:t>vody, zábradlím, držákem záchranného kruhu atp.</a:t>
            </a:r>
          </a:p>
          <a:p>
            <a:pPr lvl="0" algn="just"/>
            <a:r>
              <a:rPr lang="cs-CZ" sz="1400" dirty="0"/>
              <a:t>Kotevní prvky a způsob kotvení je třeba zvolit dle místních možností, typu břehu, sklonu, příp. dle požadavků správce vodního toku</a:t>
            </a:r>
          </a:p>
          <a:p>
            <a:pPr marL="0" indent="0" algn="just">
              <a:buNone/>
            </a:pPr>
            <a:r>
              <a:rPr lang="cs-CZ" sz="1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55015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878774"/>
            <a:ext cx="8915400" cy="503244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Orientační cenová kalkulace: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lvl="0"/>
            <a:r>
              <a:rPr lang="cs-CZ" dirty="0"/>
              <a:t>Molo 106 tis. Kč</a:t>
            </a:r>
          </a:p>
          <a:p>
            <a:pPr lvl="0"/>
            <a:r>
              <a:rPr lang="cs-CZ" dirty="0"/>
              <a:t>Nástupní lávka 24 tis.Kč</a:t>
            </a:r>
          </a:p>
          <a:p>
            <a:pPr lvl="0"/>
            <a:r>
              <a:rPr lang="cs-CZ" dirty="0"/>
              <a:t>Systém kotvení: 8-18 tis. Kč - nutno navrhnout vhodný systém po obhlídce místa</a:t>
            </a:r>
          </a:p>
          <a:p>
            <a:pPr lvl="0"/>
            <a:r>
              <a:rPr lang="cs-CZ" dirty="0"/>
              <a:t>Doprava a instalace: 25 tis. Kč</a:t>
            </a:r>
          </a:p>
          <a:p>
            <a:pPr lvl="0"/>
            <a:r>
              <a:rPr lang="cs-CZ" dirty="0"/>
              <a:t>Rámcově se tedy jedná o investici okolo 170 tis. Kč bez DPH</a:t>
            </a:r>
          </a:p>
          <a:p>
            <a:pPr lvl="0"/>
            <a:r>
              <a:rPr lang="cs-CZ" dirty="0"/>
              <a:t>Záruka: 2 roky</a:t>
            </a:r>
          </a:p>
          <a:p>
            <a:endParaRPr lang="cs-CZ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374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1687398" y="624111"/>
            <a:ext cx="9817213" cy="695641"/>
          </a:xfrm>
        </p:spPr>
        <p:txBody>
          <a:bodyPr/>
          <a:lstStyle/>
          <a:p>
            <a:r>
              <a:rPr lang="cs-CZ" dirty="0" smtClean="0"/>
              <a:t>Umístění mola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6" y="1762763"/>
            <a:ext cx="5304378" cy="3987636"/>
          </a:xfrm>
        </p:spPr>
      </p:pic>
      <p:pic>
        <p:nvPicPr>
          <p:cNvPr id="9" name="Zástupný symbol pro obsah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377" y="1755620"/>
            <a:ext cx="5326373" cy="3994779"/>
          </a:xfrm>
        </p:spPr>
      </p:pic>
    </p:spTree>
    <p:extLst>
      <p:ext uri="{BB962C8B-B14F-4D97-AF65-F5344CB8AC3E}">
        <p14:creationId xmlns:p14="http://schemas.microsoft.com/office/powerpoint/2010/main" val="3435202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34532" y="624110"/>
            <a:ext cx="9770079" cy="714496"/>
          </a:xfrm>
        </p:spPr>
        <p:txBody>
          <a:bodyPr/>
          <a:lstStyle/>
          <a:p>
            <a:r>
              <a:rPr lang="cs-CZ" dirty="0" smtClean="0"/>
              <a:t>Molo Planá n. Lužnicí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51" y="1778874"/>
            <a:ext cx="5311202" cy="3983401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673" y="1778874"/>
            <a:ext cx="5311202" cy="3983401"/>
          </a:xfrm>
        </p:spPr>
      </p:pic>
    </p:spTree>
    <p:extLst>
      <p:ext uri="{BB962C8B-B14F-4D97-AF65-F5344CB8AC3E}">
        <p14:creationId xmlns:p14="http://schemas.microsoft.com/office/powerpoint/2010/main" val="3967600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6826" y="624110"/>
            <a:ext cx="9807786" cy="695643"/>
          </a:xfrm>
        </p:spPr>
        <p:txBody>
          <a:bodyPr/>
          <a:lstStyle/>
          <a:p>
            <a:r>
              <a:rPr lang="cs-CZ" dirty="0" smtClean="0"/>
              <a:t>Molo Svitavy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51" y="1754663"/>
            <a:ext cx="5327652" cy="3995738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400" y="1754662"/>
            <a:ext cx="5327652" cy="3995738"/>
          </a:xfrm>
        </p:spPr>
      </p:pic>
    </p:spTree>
    <p:extLst>
      <p:ext uri="{BB962C8B-B14F-4D97-AF65-F5344CB8AC3E}">
        <p14:creationId xmlns:p14="http://schemas.microsoft.com/office/powerpoint/2010/main" val="374775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25106" y="624110"/>
            <a:ext cx="9779506" cy="695643"/>
          </a:xfrm>
        </p:spPr>
        <p:txBody>
          <a:bodyPr/>
          <a:lstStyle/>
          <a:p>
            <a:r>
              <a:rPr lang="cs-CZ" dirty="0" smtClean="0"/>
              <a:t>Molo bůh ví kde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03" y="1766537"/>
            <a:ext cx="5327652" cy="3995738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471" y="1778413"/>
            <a:ext cx="5327651" cy="3995738"/>
          </a:xfrm>
        </p:spPr>
      </p:pic>
    </p:spTree>
    <p:extLst>
      <p:ext uri="{BB962C8B-B14F-4D97-AF65-F5344CB8AC3E}">
        <p14:creationId xmlns:p14="http://schemas.microsoft.com/office/powerpoint/2010/main" val="1689440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06252" y="624111"/>
            <a:ext cx="9798359" cy="705068"/>
          </a:xfrm>
        </p:spPr>
        <p:txBody>
          <a:bodyPr/>
          <a:lstStyle/>
          <a:p>
            <a:r>
              <a:rPr lang="cs-CZ" dirty="0" smtClean="0"/>
              <a:t>Veslice Elen 340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50" y="1766537"/>
            <a:ext cx="5327652" cy="3995738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100" y="1754663"/>
            <a:ext cx="5327650" cy="3995737"/>
          </a:xfrm>
        </p:spPr>
      </p:pic>
    </p:spTree>
    <p:extLst>
      <p:ext uri="{BB962C8B-B14F-4D97-AF65-F5344CB8AC3E}">
        <p14:creationId xmlns:p14="http://schemas.microsoft.com/office/powerpoint/2010/main" val="2286335632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146</TotalTime>
  <Words>131</Words>
  <Application>Microsoft Office PowerPoint</Application>
  <PresentationFormat>Custom</PresentationFormat>
  <Paragraphs>46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Stébla</vt:lpstr>
      <vt:lpstr>Molo pro Úholičky</vt:lpstr>
      <vt:lpstr>Současný stav břehu Vltavy v Úholičkách</vt:lpstr>
      <vt:lpstr>Molo - základní technické údaje</vt:lpstr>
      <vt:lpstr>PowerPoint Presentation</vt:lpstr>
      <vt:lpstr>Umístění mola</vt:lpstr>
      <vt:lpstr>Molo Planá n. Lužnicí</vt:lpstr>
      <vt:lpstr>Molo Svitavy</vt:lpstr>
      <vt:lpstr>Molo bůh ví kde</vt:lpstr>
      <vt:lpstr>Veslice Elen 340</vt:lpstr>
      <vt:lpstr>Elen – základní popis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Molo - Úholičky</dc:title>
  <dc:creator>Radek Patzel</dc:creator>
  <cp:lastModifiedBy>Doležal, Vojtěch</cp:lastModifiedBy>
  <cp:revision>19</cp:revision>
  <dcterms:created xsi:type="dcterms:W3CDTF">2019-10-21T10:19:48Z</dcterms:created>
  <dcterms:modified xsi:type="dcterms:W3CDTF">2019-10-21T13:51:35Z</dcterms:modified>
</cp:coreProperties>
</file>