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9" r:id="rId4"/>
    <p:sldId id="266" r:id="rId5"/>
    <p:sldId id="268" r:id="rId6"/>
    <p:sldId id="261" r:id="rId7"/>
    <p:sldId id="271" r:id="rId8"/>
    <p:sldId id="281" r:id="rId9"/>
    <p:sldId id="4096" r:id="rId10"/>
    <p:sldId id="4095" r:id="rId11"/>
    <p:sldId id="273" r:id="rId12"/>
    <p:sldId id="274" r:id="rId13"/>
    <p:sldId id="4097" r:id="rId14"/>
    <p:sldId id="4099" r:id="rId15"/>
    <p:sldId id="4100" r:id="rId16"/>
    <p:sldId id="4098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E365974-B323-41E2-AFE7-123507B4CDB4}">
          <p14:sldIdLst>
            <p14:sldId id="256"/>
            <p14:sldId id="257"/>
            <p14:sldId id="279"/>
            <p14:sldId id="266"/>
            <p14:sldId id="268"/>
            <p14:sldId id="261"/>
            <p14:sldId id="271"/>
            <p14:sldId id="281"/>
            <p14:sldId id="4096"/>
            <p14:sldId id="4095"/>
            <p14:sldId id="273"/>
            <p14:sldId id="274"/>
            <p14:sldId id="4097"/>
            <p14:sldId id="4099"/>
          </p14:sldIdLst>
        </p14:section>
        <p14:section name="Oddíl bez názvu" id="{1619C56B-7F41-465A-8A94-35E86244128A}">
          <p14:sldIdLst>
            <p14:sldId id="4100"/>
            <p14:sldId id="40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5FC5CC-2306-43EC-A6B3-756AD48DF651}" v="290" dt="2024-06-11T06:19:36.3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64" autoAdjust="0"/>
    <p:restoredTop sz="94660"/>
  </p:normalViewPr>
  <p:slideViewPr>
    <p:cSldViewPr snapToGrid="0">
      <p:cViewPr varScale="1">
        <p:scale>
          <a:sx n="83" d="100"/>
          <a:sy n="83" d="100"/>
        </p:scale>
        <p:origin x="97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2547F-8EFA-BB47-86C1-FE21E8412853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97270-23FD-B748-BEA8-3CF8E8D018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3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1AC81E-EE67-7062-543E-AADDF0572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6CE089-E82C-87CE-C0AA-427E4592A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98DE08-B6CB-FA70-731F-75501A90B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F16170-96B8-6BB6-3277-7AB54517C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6C6D4-485D-8006-231E-D9E6D2A8E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7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E006F6-72F2-DAD2-7A1C-FA53A2705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C463F3D-3ADF-B89F-5C91-DE43B090C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145AE5-C36C-7246-1D87-044D7D8A3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A57F0-7EA1-EBE5-4B77-A9698960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3DA2D8-4D2C-A1CB-24D5-812E0B22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475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212345A-4F58-958C-680D-A0790ABA48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D7F41F6-D831-BEF3-3EA8-2D84E1D39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5C2DD7-2564-BE9C-560C-8B731824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1400360-1FB2-615F-7CAF-014F0687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9EA457-B342-3BFD-6644-EF09F0CB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449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00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E1D5C7-F6BC-B709-DA20-33EB6E08B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843197-8768-BA25-F0D4-1496A1D7F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59CC27-DDA8-6786-00E3-3B11C891C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81B59F-78D5-D766-6EF2-E308550E4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944BC5-29FA-3147-0553-A884BCA05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36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B8205D-95A3-362E-B11D-02833C9D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E960974-CD5C-D1DF-3499-90C2D76FD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9F6626-CE04-52A2-8144-8A5E343D9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6DAFC0-D94E-D4CE-63F6-49446D45F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B5AE2E-B84E-6401-6150-649734CFC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771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5BEE5D-FD98-F1C6-0718-3D9BD716A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569287-916C-678C-4CDA-A3DE6149D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6D421E1-75F1-C5D1-D8E7-C0490BAB1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CA74E7-1853-6209-30BD-9E3D420F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C598E58-2CF3-2467-3338-C097DD312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2425A-01E9-0EA6-040B-33A16A28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548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361449-5014-6078-6452-F0AF78A77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3A5C60B-B214-D758-3C44-AA4AA99AA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7B94A89-89D9-D6A4-1E29-E67E974C7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D9993C9-1FC7-B62E-01EB-89FB1E68B4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694E96E-7CDA-F844-297D-CDF867F57E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EC82EEE-154D-5E98-DF33-70D3AF9A4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5074091-31BA-054D-A800-D68DA3B0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62704A3-F6AD-A8E0-9EB0-F99A5D9AC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40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2EC7AE-A492-FC00-CB6B-57EE7FB8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373D262-E087-08E7-7304-C85D5488B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A8D60E1-09DE-EE19-874C-FFDC31A18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8E3D54B-2A00-4535-229D-F5F7211A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92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EB9FC4D-65CF-EA6F-C0C7-7AEC4DEC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810C737-D034-D474-23BE-1EC86D62C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32E8B58-B53F-C914-3CAC-5BD084492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043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B6EBAC-4CD7-7C22-3AA9-33A5C1966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989351-6C9E-2161-5399-EDE268375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1D0626-EF0B-40FA-B4F7-EA791DB4C3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63E6BE3-8A2C-CEE9-954D-4702F2AC2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7979F1-6C9C-3C78-89F2-34F1BF6B8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B3F5862-2776-0FA2-0BA9-BCF608AC3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495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6DA241-19DA-0185-A7FF-0286D7B7E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F46AFEC-8DA3-1B0E-779C-64EC2CC9A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04DFFDA-A8DD-0E44-4BB6-1E270B76B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21B67DD-BF48-7A2C-7831-BF360A00F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99D963-4C2B-CB1D-61EA-DB6CBFB93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C388307-0571-E683-A421-717B26CDD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01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07A5048-A519-3256-F7AB-CF27019B2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A62853-4977-9E09-BCE6-2F08032DA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D141D5-75EA-82FC-089C-CA59D597D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CBB38-440B-4AFD-B2BF-996EA64E11E0}" type="datetimeFigureOut">
              <a:rPr lang="cs-CZ" smtClean="0"/>
              <a:t>3. 9. 2024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16B6D8-519F-2EEF-4747-5C65B19D42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8B563F-A711-1FAB-E8C9-A00E9D302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11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energeticka-bilance.cz/anketa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energeticka-bilance.cz/seminar-vyhody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ergeticka-bilance.cz/anketa" TargetMode="External"/><Relationship Id="rId2" Type="http://schemas.openxmlformats.org/officeDocument/2006/relationships/hyperlink" Target="https://www.energeticka-bilance.cz/seminar-vyhod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C1314B-7011-6B3F-F60F-4354FD9DF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585" y="753746"/>
            <a:ext cx="11704320" cy="2387600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MÍSTNÍ ENERGETICKÁ KONCEPCE </a:t>
            </a:r>
            <a:br>
              <a:rPr lang="cs-CZ" b="1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obrázek 1">
            <a:extLst>
              <a:ext uri="{FF2B5EF4-FFF2-40B4-BE49-F238E27FC236}">
                <a16:creationId xmlns:a16="http://schemas.microsoft.com/office/drawing/2014/main" id="{324C0A74-23E3-D9DB-93E9-11FE61806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5" y="108586"/>
            <a:ext cx="7116445" cy="64516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6" name="Podnadpis 5">
            <a:extLst>
              <a:ext uri="{FF2B5EF4-FFF2-40B4-BE49-F238E27FC236}">
                <a16:creationId xmlns:a16="http://schemas.microsoft.com/office/drawing/2014/main" id="{45A6EE41-2156-5A3B-A50B-2629DF7A1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53792"/>
            <a:ext cx="9144000" cy="2770155"/>
          </a:xfrm>
        </p:spPr>
        <p:txBody>
          <a:bodyPr>
            <a:normAutofit fontScale="62500" lnSpcReduction="20000"/>
          </a:bodyPr>
          <a:lstStyle/>
          <a:p>
            <a:r>
              <a:rPr lang="cs-CZ" sz="5800" b="1" dirty="0">
                <a:solidFill>
                  <a:schemeClr val="accent1">
                    <a:lumMod val="50000"/>
                  </a:schemeClr>
                </a:solidFill>
              </a:rPr>
              <a:t>Cíle a užitky pro obec, občany a místní firmy</a:t>
            </a:r>
          </a:p>
          <a:p>
            <a:endParaRPr lang="cs-CZ" sz="4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4800" dirty="0">
                <a:solidFill>
                  <a:schemeClr val="accent1">
                    <a:lumMod val="50000"/>
                  </a:schemeClr>
                </a:solidFill>
              </a:rPr>
              <a:t>Vítáme Vás jménem obce na veřejné prezentaci </a:t>
            </a:r>
          </a:p>
          <a:p>
            <a:pPr marL="0" indent="0">
              <a:buNone/>
            </a:pPr>
            <a:r>
              <a:rPr lang="cs-CZ" sz="4800" dirty="0">
                <a:solidFill>
                  <a:schemeClr val="accent1">
                    <a:lumMod val="50000"/>
                  </a:schemeClr>
                </a:solidFill>
              </a:rPr>
              <a:t>projektu </a:t>
            </a:r>
          </a:p>
          <a:p>
            <a:pPr marL="0" indent="0">
              <a:buNone/>
            </a:pPr>
            <a:r>
              <a:rPr lang="cs-CZ" sz="6700" b="1" dirty="0">
                <a:solidFill>
                  <a:schemeClr val="accent1">
                    <a:lumMod val="50000"/>
                  </a:schemeClr>
                </a:solidFill>
              </a:rPr>
              <a:t>Místní Energetické koncepce </a:t>
            </a:r>
            <a:endParaRPr lang="cs-CZ" sz="6700" dirty="0"/>
          </a:p>
        </p:txBody>
      </p:sp>
    </p:spTree>
    <p:extLst>
      <p:ext uri="{BB962C8B-B14F-4D97-AF65-F5344CB8AC3E}">
        <p14:creationId xmlns:p14="http://schemas.microsoft.com/office/powerpoint/2010/main" val="3581930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94">
            <a:extLst>
              <a:ext uri="{FF2B5EF4-FFF2-40B4-BE49-F238E27FC236}">
                <a16:creationId xmlns:a16="http://schemas.microsoft.com/office/drawing/2014/main" id="{E3851840-DA7B-4543-A741-5424587D0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285" y="1935652"/>
            <a:ext cx="4463101" cy="1661646"/>
          </a:xfrm>
          <a:custGeom>
            <a:avLst/>
            <a:gdLst>
              <a:gd name="T0" fmla="*/ 7165 w 7166"/>
              <a:gd name="T1" fmla="*/ 2668 h 2669"/>
              <a:gd name="T2" fmla="*/ 340 w 7166"/>
              <a:gd name="T3" fmla="*/ 2668 h 2669"/>
              <a:gd name="T4" fmla="*/ 340 w 7166"/>
              <a:gd name="T5" fmla="*/ 2668 h 2669"/>
              <a:gd name="T6" fmla="*/ 0 w 7166"/>
              <a:gd name="T7" fmla="*/ 2327 h 2669"/>
              <a:gd name="T8" fmla="*/ 0 w 7166"/>
              <a:gd name="T9" fmla="*/ 0 h 2669"/>
              <a:gd name="T10" fmla="*/ 7165 w 7166"/>
              <a:gd name="T11" fmla="*/ 0 h 2669"/>
              <a:gd name="T12" fmla="*/ 7165 w 7166"/>
              <a:gd name="T13" fmla="*/ 2668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66" h="2669">
                <a:moveTo>
                  <a:pt x="7165" y="2668"/>
                </a:moveTo>
                <a:lnTo>
                  <a:pt x="340" y="2668"/>
                </a:lnTo>
                <a:lnTo>
                  <a:pt x="340" y="2668"/>
                </a:lnTo>
                <a:cubicBezTo>
                  <a:pt x="153" y="2668"/>
                  <a:pt x="0" y="2515"/>
                  <a:pt x="0" y="2327"/>
                </a:cubicBezTo>
                <a:lnTo>
                  <a:pt x="0" y="0"/>
                </a:lnTo>
                <a:lnTo>
                  <a:pt x="7165" y="0"/>
                </a:lnTo>
                <a:lnTo>
                  <a:pt x="7165" y="2668"/>
                </a:lnTo>
              </a:path>
            </a:pathLst>
          </a:custGeom>
          <a:solidFill>
            <a:schemeClr val="accent6">
              <a:alpha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1" name="Freeform 95">
            <a:extLst>
              <a:ext uri="{FF2B5EF4-FFF2-40B4-BE49-F238E27FC236}">
                <a16:creationId xmlns:a16="http://schemas.microsoft.com/office/drawing/2014/main" id="{E06D77D1-ACA0-3849-96A1-E88BC35AA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3386" y="1935652"/>
            <a:ext cx="381766" cy="1661646"/>
          </a:xfrm>
          <a:custGeom>
            <a:avLst/>
            <a:gdLst>
              <a:gd name="T0" fmla="*/ 238 w 614"/>
              <a:gd name="T1" fmla="*/ 2668 h 2669"/>
              <a:gd name="T2" fmla="*/ 0 w 614"/>
              <a:gd name="T3" fmla="*/ 2668 h 2669"/>
              <a:gd name="T4" fmla="*/ 0 w 614"/>
              <a:gd name="T5" fmla="*/ 0 h 2669"/>
              <a:gd name="T6" fmla="*/ 286 w 614"/>
              <a:gd name="T7" fmla="*/ 0 h 2669"/>
              <a:gd name="T8" fmla="*/ 286 w 614"/>
              <a:gd name="T9" fmla="*/ 0 h 2669"/>
              <a:gd name="T10" fmla="*/ 613 w 614"/>
              <a:gd name="T11" fmla="*/ 327 h 2669"/>
              <a:gd name="T12" fmla="*/ 613 w 614"/>
              <a:gd name="T13" fmla="*/ 2294 h 2669"/>
              <a:gd name="T14" fmla="*/ 613 w 614"/>
              <a:gd name="T15" fmla="*/ 2294 h 2669"/>
              <a:gd name="T16" fmla="*/ 238 w 614"/>
              <a:gd name="T17" fmla="*/ 2668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4" h="2669">
                <a:moveTo>
                  <a:pt x="238" y="2668"/>
                </a:moveTo>
                <a:lnTo>
                  <a:pt x="0" y="2668"/>
                </a:lnTo>
                <a:lnTo>
                  <a:pt x="0" y="0"/>
                </a:lnTo>
                <a:lnTo>
                  <a:pt x="286" y="0"/>
                </a:lnTo>
                <a:lnTo>
                  <a:pt x="286" y="0"/>
                </a:lnTo>
                <a:cubicBezTo>
                  <a:pt x="467" y="0"/>
                  <a:pt x="613" y="146"/>
                  <a:pt x="613" y="327"/>
                </a:cubicBezTo>
                <a:lnTo>
                  <a:pt x="613" y="2294"/>
                </a:lnTo>
                <a:lnTo>
                  <a:pt x="613" y="2294"/>
                </a:lnTo>
                <a:cubicBezTo>
                  <a:pt x="613" y="2500"/>
                  <a:pt x="445" y="2668"/>
                  <a:pt x="238" y="2668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2" name="Freeform 96">
            <a:extLst>
              <a:ext uri="{FF2B5EF4-FFF2-40B4-BE49-F238E27FC236}">
                <a16:creationId xmlns:a16="http://schemas.microsoft.com/office/drawing/2014/main" id="{2E4AB17D-4F0D-6943-A3C1-9424CF9E2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506" y="2064737"/>
            <a:ext cx="1433686" cy="1189246"/>
          </a:xfrm>
          <a:custGeom>
            <a:avLst/>
            <a:gdLst>
              <a:gd name="T0" fmla="*/ 1706 w 2304"/>
              <a:gd name="T1" fmla="*/ 205 h 1911"/>
              <a:gd name="T2" fmla="*/ 598 w 2304"/>
              <a:gd name="T3" fmla="*/ 205 h 1911"/>
              <a:gd name="T4" fmla="*/ 402 w 2304"/>
              <a:gd name="T5" fmla="*/ 205 h 1911"/>
              <a:gd name="T6" fmla="*/ 205 w 2304"/>
              <a:gd name="T7" fmla="*/ 205 h 1911"/>
              <a:gd name="T8" fmla="*/ 205 w 2304"/>
              <a:gd name="T9" fmla="*/ 205 h 1911"/>
              <a:gd name="T10" fmla="*/ 0 w 2304"/>
              <a:gd name="T11" fmla="*/ 0 h 1911"/>
              <a:gd name="T12" fmla="*/ 0 w 2304"/>
              <a:gd name="T13" fmla="*/ 205 h 1911"/>
              <a:gd name="T14" fmla="*/ 0 w 2304"/>
              <a:gd name="T15" fmla="*/ 639 h 1911"/>
              <a:gd name="T16" fmla="*/ 0 w 2304"/>
              <a:gd name="T17" fmla="*/ 1644 h 1911"/>
              <a:gd name="T18" fmla="*/ 0 w 2304"/>
              <a:gd name="T19" fmla="*/ 1644 h 1911"/>
              <a:gd name="T20" fmla="*/ 266 w 2304"/>
              <a:gd name="T21" fmla="*/ 1910 h 1911"/>
              <a:gd name="T22" fmla="*/ 1706 w 2304"/>
              <a:gd name="T23" fmla="*/ 1910 h 1911"/>
              <a:gd name="T24" fmla="*/ 2303 w 2304"/>
              <a:gd name="T25" fmla="*/ 1057 h 1911"/>
              <a:gd name="T26" fmla="*/ 1706 w 2304"/>
              <a:gd name="T27" fmla="*/ 205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04" h="1911">
                <a:moveTo>
                  <a:pt x="1706" y="205"/>
                </a:moveTo>
                <a:lnTo>
                  <a:pt x="598" y="205"/>
                </a:lnTo>
                <a:lnTo>
                  <a:pt x="402" y="205"/>
                </a:lnTo>
                <a:lnTo>
                  <a:pt x="205" y="205"/>
                </a:lnTo>
                <a:lnTo>
                  <a:pt x="205" y="205"/>
                </a:lnTo>
                <a:cubicBezTo>
                  <a:pt x="92" y="205"/>
                  <a:pt x="0" y="113"/>
                  <a:pt x="0" y="0"/>
                </a:cubicBezTo>
                <a:lnTo>
                  <a:pt x="0" y="205"/>
                </a:lnTo>
                <a:lnTo>
                  <a:pt x="0" y="639"/>
                </a:lnTo>
                <a:lnTo>
                  <a:pt x="0" y="1644"/>
                </a:lnTo>
                <a:lnTo>
                  <a:pt x="0" y="1644"/>
                </a:lnTo>
                <a:cubicBezTo>
                  <a:pt x="0" y="1790"/>
                  <a:pt x="119" y="1910"/>
                  <a:pt x="266" y="1910"/>
                </a:cubicBezTo>
                <a:lnTo>
                  <a:pt x="1706" y="1910"/>
                </a:lnTo>
                <a:lnTo>
                  <a:pt x="2303" y="1057"/>
                </a:lnTo>
                <a:lnTo>
                  <a:pt x="1706" y="20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4" name="Freeform 98">
            <a:extLst>
              <a:ext uri="{FF2B5EF4-FFF2-40B4-BE49-F238E27FC236}">
                <a16:creationId xmlns:a16="http://schemas.microsoft.com/office/drawing/2014/main" id="{30C38AA3-42D5-034B-8CF5-6CDF5CA07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729" y="1935652"/>
            <a:ext cx="376274" cy="255426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2 h 411"/>
              <a:gd name="T6" fmla="*/ 4 w 603"/>
              <a:gd name="T7" fmla="*/ 212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5"/>
                  <a:pt x="4" y="212"/>
                </a:cubicBezTo>
                <a:lnTo>
                  <a:pt x="4" y="212"/>
                </a:lnTo>
                <a:cubicBezTo>
                  <a:pt x="8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chemeClr val="accent1">
              <a:lumMod val="50000"/>
              <a:alpha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5" name="Freeform 99">
            <a:extLst>
              <a:ext uri="{FF2B5EF4-FFF2-40B4-BE49-F238E27FC236}">
                <a16:creationId xmlns:a16="http://schemas.microsoft.com/office/drawing/2014/main" id="{EB395780-57DD-C640-A5E7-D6447567F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916" y="2366855"/>
            <a:ext cx="747054" cy="747054"/>
          </a:xfrm>
          <a:custGeom>
            <a:avLst/>
            <a:gdLst>
              <a:gd name="T0" fmla="*/ 1199 w 1200"/>
              <a:gd name="T1" fmla="*/ 600 h 1199"/>
              <a:gd name="T2" fmla="*/ 1199 w 1200"/>
              <a:gd name="T3" fmla="*/ 600 h 1199"/>
              <a:gd name="T4" fmla="*/ 599 w 1200"/>
              <a:gd name="T5" fmla="*/ 1198 h 1199"/>
              <a:gd name="T6" fmla="*/ 599 w 1200"/>
              <a:gd name="T7" fmla="*/ 1198 h 1199"/>
              <a:gd name="T8" fmla="*/ 0 w 1200"/>
              <a:gd name="T9" fmla="*/ 600 h 1199"/>
              <a:gd name="T10" fmla="*/ 0 w 1200"/>
              <a:gd name="T11" fmla="*/ 600 h 1199"/>
              <a:gd name="T12" fmla="*/ 599 w 1200"/>
              <a:gd name="T13" fmla="*/ 0 h 1199"/>
              <a:gd name="T14" fmla="*/ 599 w 1200"/>
              <a:gd name="T15" fmla="*/ 0 h 1199"/>
              <a:gd name="T16" fmla="*/ 1199 w 1200"/>
              <a:gd name="T17" fmla="*/ 600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00" h="1199">
                <a:moveTo>
                  <a:pt x="1199" y="600"/>
                </a:moveTo>
                <a:lnTo>
                  <a:pt x="1199" y="600"/>
                </a:lnTo>
                <a:cubicBezTo>
                  <a:pt x="1199" y="930"/>
                  <a:pt x="930" y="1198"/>
                  <a:pt x="599" y="1198"/>
                </a:cubicBezTo>
                <a:lnTo>
                  <a:pt x="599" y="1198"/>
                </a:lnTo>
                <a:cubicBezTo>
                  <a:pt x="268" y="1198"/>
                  <a:pt x="0" y="930"/>
                  <a:pt x="0" y="600"/>
                </a:cubicBezTo>
                <a:lnTo>
                  <a:pt x="0" y="600"/>
                </a:lnTo>
                <a:cubicBezTo>
                  <a:pt x="0" y="268"/>
                  <a:pt x="268" y="0"/>
                  <a:pt x="599" y="0"/>
                </a:cubicBezTo>
                <a:lnTo>
                  <a:pt x="599" y="0"/>
                </a:lnTo>
                <a:cubicBezTo>
                  <a:pt x="930" y="0"/>
                  <a:pt x="1199" y="268"/>
                  <a:pt x="1199" y="600"/>
                </a:cubicBezTo>
              </a:path>
            </a:pathLst>
          </a:custGeom>
          <a:noFill/>
          <a:ln w="12700" cap="flat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6" name="Freeform 102">
            <a:extLst>
              <a:ext uri="{FF2B5EF4-FFF2-40B4-BE49-F238E27FC236}">
                <a16:creationId xmlns:a16="http://schemas.microsoft.com/office/drawing/2014/main" id="{7F193CAC-5AB1-EC46-A04D-3B6C20DAD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285" y="4031247"/>
            <a:ext cx="4463101" cy="1661648"/>
          </a:xfrm>
          <a:custGeom>
            <a:avLst/>
            <a:gdLst>
              <a:gd name="T0" fmla="*/ 7165 w 7166"/>
              <a:gd name="T1" fmla="*/ 2669 h 2670"/>
              <a:gd name="T2" fmla="*/ 340 w 7166"/>
              <a:gd name="T3" fmla="*/ 2669 h 2670"/>
              <a:gd name="T4" fmla="*/ 340 w 7166"/>
              <a:gd name="T5" fmla="*/ 2669 h 2670"/>
              <a:gd name="T6" fmla="*/ 0 w 7166"/>
              <a:gd name="T7" fmla="*/ 2329 h 2670"/>
              <a:gd name="T8" fmla="*/ 0 w 7166"/>
              <a:gd name="T9" fmla="*/ 0 h 2670"/>
              <a:gd name="T10" fmla="*/ 7165 w 7166"/>
              <a:gd name="T11" fmla="*/ 0 h 2670"/>
              <a:gd name="T12" fmla="*/ 7165 w 7166"/>
              <a:gd name="T13" fmla="*/ 2669 h 2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66" h="2670">
                <a:moveTo>
                  <a:pt x="7165" y="2669"/>
                </a:moveTo>
                <a:lnTo>
                  <a:pt x="340" y="2669"/>
                </a:lnTo>
                <a:lnTo>
                  <a:pt x="340" y="2669"/>
                </a:lnTo>
                <a:cubicBezTo>
                  <a:pt x="153" y="2669"/>
                  <a:pt x="0" y="2517"/>
                  <a:pt x="0" y="2329"/>
                </a:cubicBezTo>
                <a:lnTo>
                  <a:pt x="0" y="0"/>
                </a:lnTo>
                <a:lnTo>
                  <a:pt x="7165" y="0"/>
                </a:lnTo>
                <a:lnTo>
                  <a:pt x="7165" y="2669"/>
                </a:lnTo>
              </a:path>
            </a:pathLst>
          </a:custGeom>
          <a:solidFill>
            <a:schemeClr val="accent6">
              <a:alpha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7" name="Freeform 103">
            <a:extLst>
              <a:ext uri="{FF2B5EF4-FFF2-40B4-BE49-F238E27FC236}">
                <a16:creationId xmlns:a16="http://schemas.microsoft.com/office/drawing/2014/main" id="{1939AEA8-8F7C-1F4F-B34B-D4B749ECD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3386" y="4031247"/>
            <a:ext cx="381766" cy="1661648"/>
          </a:xfrm>
          <a:custGeom>
            <a:avLst/>
            <a:gdLst>
              <a:gd name="T0" fmla="*/ 238 w 614"/>
              <a:gd name="T1" fmla="*/ 2669 h 2670"/>
              <a:gd name="T2" fmla="*/ 0 w 614"/>
              <a:gd name="T3" fmla="*/ 2669 h 2670"/>
              <a:gd name="T4" fmla="*/ 0 w 614"/>
              <a:gd name="T5" fmla="*/ 0 h 2670"/>
              <a:gd name="T6" fmla="*/ 286 w 614"/>
              <a:gd name="T7" fmla="*/ 0 h 2670"/>
              <a:gd name="T8" fmla="*/ 286 w 614"/>
              <a:gd name="T9" fmla="*/ 0 h 2670"/>
              <a:gd name="T10" fmla="*/ 613 w 614"/>
              <a:gd name="T11" fmla="*/ 327 h 2670"/>
              <a:gd name="T12" fmla="*/ 613 w 614"/>
              <a:gd name="T13" fmla="*/ 2295 h 2670"/>
              <a:gd name="T14" fmla="*/ 613 w 614"/>
              <a:gd name="T15" fmla="*/ 2295 h 2670"/>
              <a:gd name="T16" fmla="*/ 238 w 614"/>
              <a:gd name="T17" fmla="*/ 2669 h 2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4" h="2670">
                <a:moveTo>
                  <a:pt x="238" y="2669"/>
                </a:moveTo>
                <a:lnTo>
                  <a:pt x="0" y="2669"/>
                </a:lnTo>
                <a:lnTo>
                  <a:pt x="0" y="0"/>
                </a:lnTo>
                <a:lnTo>
                  <a:pt x="286" y="0"/>
                </a:lnTo>
                <a:lnTo>
                  <a:pt x="286" y="0"/>
                </a:lnTo>
                <a:cubicBezTo>
                  <a:pt x="467" y="0"/>
                  <a:pt x="613" y="147"/>
                  <a:pt x="613" y="327"/>
                </a:cubicBezTo>
                <a:lnTo>
                  <a:pt x="613" y="2295"/>
                </a:lnTo>
                <a:lnTo>
                  <a:pt x="613" y="2295"/>
                </a:lnTo>
                <a:cubicBezTo>
                  <a:pt x="613" y="2501"/>
                  <a:pt x="445" y="2669"/>
                  <a:pt x="238" y="2669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8" name="Freeform 104">
            <a:extLst>
              <a:ext uri="{FF2B5EF4-FFF2-40B4-BE49-F238E27FC236}">
                <a16:creationId xmlns:a16="http://schemas.microsoft.com/office/drawing/2014/main" id="{ACD6EB83-3011-1F45-9374-FBBF46EA3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506" y="4157587"/>
            <a:ext cx="1433686" cy="1189246"/>
          </a:xfrm>
          <a:custGeom>
            <a:avLst/>
            <a:gdLst>
              <a:gd name="T0" fmla="*/ 1706 w 2304"/>
              <a:gd name="T1" fmla="*/ 204 h 1911"/>
              <a:gd name="T2" fmla="*/ 598 w 2304"/>
              <a:gd name="T3" fmla="*/ 204 h 1911"/>
              <a:gd name="T4" fmla="*/ 402 w 2304"/>
              <a:gd name="T5" fmla="*/ 204 h 1911"/>
              <a:gd name="T6" fmla="*/ 205 w 2304"/>
              <a:gd name="T7" fmla="*/ 204 h 1911"/>
              <a:gd name="T8" fmla="*/ 205 w 2304"/>
              <a:gd name="T9" fmla="*/ 204 h 1911"/>
              <a:gd name="T10" fmla="*/ 0 w 2304"/>
              <a:gd name="T11" fmla="*/ 0 h 1911"/>
              <a:gd name="T12" fmla="*/ 0 w 2304"/>
              <a:gd name="T13" fmla="*/ 204 h 1911"/>
              <a:gd name="T14" fmla="*/ 0 w 2304"/>
              <a:gd name="T15" fmla="*/ 639 h 1911"/>
              <a:gd name="T16" fmla="*/ 0 w 2304"/>
              <a:gd name="T17" fmla="*/ 1645 h 1911"/>
              <a:gd name="T18" fmla="*/ 0 w 2304"/>
              <a:gd name="T19" fmla="*/ 1645 h 1911"/>
              <a:gd name="T20" fmla="*/ 266 w 2304"/>
              <a:gd name="T21" fmla="*/ 1910 h 1911"/>
              <a:gd name="T22" fmla="*/ 1706 w 2304"/>
              <a:gd name="T23" fmla="*/ 1910 h 1911"/>
              <a:gd name="T24" fmla="*/ 2303 w 2304"/>
              <a:gd name="T25" fmla="*/ 1057 h 1911"/>
              <a:gd name="T26" fmla="*/ 1706 w 2304"/>
              <a:gd name="T27" fmla="*/ 204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04" h="1911">
                <a:moveTo>
                  <a:pt x="1706" y="204"/>
                </a:moveTo>
                <a:lnTo>
                  <a:pt x="598" y="204"/>
                </a:lnTo>
                <a:lnTo>
                  <a:pt x="402" y="204"/>
                </a:lnTo>
                <a:lnTo>
                  <a:pt x="205" y="204"/>
                </a:lnTo>
                <a:lnTo>
                  <a:pt x="205" y="204"/>
                </a:lnTo>
                <a:cubicBezTo>
                  <a:pt x="92" y="204"/>
                  <a:pt x="0" y="113"/>
                  <a:pt x="0" y="0"/>
                </a:cubicBezTo>
                <a:lnTo>
                  <a:pt x="0" y="204"/>
                </a:lnTo>
                <a:lnTo>
                  <a:pt x="0" y="639"/>
                </a:lnTo>
                <a:lnTo>
                  <a:pt x="0" y="1645"/>
                </a:lnTo>
                <a:lnTo>
                  <a:pt x="0" y="1645"/>
                </a:lnTo>
                <a:cubicBezTo>
                  <a:pt x="0" y="1791"/>
                  <a:pt x="119" y="1910"/>
                  <a:pt x="266" y="1910"/>
                </a:cubicBezTo>
                <a:lnTo>
                  <a:pt x="1706" y="1910"/>
                </a:lnTo>
                <a:lnTo>
                  <a:pt x="2303" y="1057"/>
                </a:lnTo>
                <a:lnTo>
                  <a:pt x="1706" y="204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9" name="Freeform 105">
            <a:extLst>
              <a:ext uri="{FF2B5EF4-FFF2-40B4-BE49-F238E27FC236}">
                <a16:creationId xmlns:a16="http://schemas.microsoft.com/office/drawing/2014/main" id="{2F730B59-11AC-E04E-9218-CFD0F41F3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758" y="4031247"/>
            <a:ext cx="376274" cy="255428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3 h 411"/>
              <a:gd name="T6" fmla="*/ 4 w 603"/>
              <a:gd name="T7" fmla="*/ 213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6"/>
                  <a:pt x="4" y="213"/>
                </a:cubicBezTo>
                <a:lnTo>
                  <a:pt x="4" y="213"/>
                </a:lnTo>
                <a:cubicBezTo>
                  <a:pt x="8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0" name="Freeform 106">
            <a:extLst>
              <a:ext uri="{FF2B5EF4-FFF2-40B4-BE49-F238E27FC236}">
                <a16:creationId xmlns:a16="http://schemas.microsoft.com/office/drawing/2014/main" id="{50BEF3B4-D50F-5446-B64C-CB481FDF6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183" y="4028320"/>
            <a:ext cx="376274" cy="255428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3 h 411"/>
              <a:gd name="T6" fmla="*/ 4 w 603"/>
              <a:gd name="T7" fmla="*/ 213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6"/>
                  <a:pt x="4" y="213"/>
                </a:cubicBezTo>
                <a:lnTo>
                  <a:pt x="4" y="213"/>
                </a:lnTo>
                <a:cubicBezTo>
                  <a:pt x="8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rgbClr val="111340">
              <a:alpha val="4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1" name="Freeform 107">
            <a:extLst>
              <a:ext uri="{FF2B5EF4-FFF2-40B4-BE49-F238E27FC236}">
                <a16:creationId xmlns:a16="http://schemas.microsoft.com/office/drawing/2014/main" id="{5B0ED2A3-18EF-7341-8C3C-51F90A3A1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916" y="4459706"/>
            <a:ext cx="747054" cy="747054"/>
          </a:xfrm>
          <a:custGeom>
            <a:avLst/>
            <a:gdLst>
              <a:gd name="T0" fmla="*/ 1199 w 1200"/>
              <a:gd name="T1" fmla="*/ 599 h 1201"/>
              <a:gd name="T2" fmla="*/ 1199 w 1200"/>
              <a:gd name="T3" fmla="*/ 599 h 1201"/>
              <a:gd name="T4" fmla="*/ 599 w 1200"/>
              <a:gd name="T5" fmla="*/ 1200 h 1201"/>
              <a:gd name="T6" fmla="*/ 599 w 1200"/>
              <a:gd name="T7" fmla="*/ 1200 h 1201"/>
              <a:gd name="T8" fmla="*/ 0 w 1200"/>
              <a:gd name="T9" fmla="*/ 599 h 1201"/>
              <a:gd name="T10" fmla="*/ 0 w 1200"/>
              <a:gd name="T11" fmla="*/ 599 h 1201"/>
              <a:gd name="T12" fmla="*/ 599 w 1200"/>
              <a:gd name="T13" fmla="*/ 0 h 1201"/>
              <a:gd name="T14" fmla="*/ 599 w 1200"/>
              <a:gd name="T15" fmla="*/ 0 h 1201"/>
              <a:gd name="T16" fmla="*/ 1199 w 1200"/>
              <a:gd name="T17" fmla="*/ 599 h 1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00" h="1201">
                <a:moveTo>
                  <a:pt x="1199" y="599"/>
                </a:moveTo>
                <a:lnTo>
                  <a:pt x="1199" y="599"/>
                </a:lnTo>
                <a:cubicBezTo>
                  <a:pt x="1199" y="931"/>
                  <a:pt x="930" y="1200"/>
                  <a:pt x="599" y="1200"/>
                </a:cubicBezTo>
                <a:lnTo>
                  <a:pt x="599" y="1200"/>
                </a:lnTo>
                <a:cubicBezTo>
                  <a:pt x="268" y="1200"/>
                  <a:pt x="0" y="931"/>
                  <a:pt x="0" y="599"/>
                </a:cubicBezTo>
                <a:lnTo>
                  <a:pt x="0" y="599"/>
                </a:lnTo>
                <a:cubicBezTo>
                  <a:pt x="0" y="269"/>
                  <a:pt x="268" y="0"/>
                  <a:pt x="599" y="0"/>
                </a:cubicBezTo>
                <a:lnTo>
                  <a:pt x="599" y="0"/>
                </a:lnTo>
                <a:cubicBezTo>
                  <a:pt x="930" y="0"/>
                  <a:pt x="1199" y="269"/>
                  <a:pt x="1199" y="599"/>
                </a:cubicBezTo>
              </a:path>
            </a:pathLst>
          </a:custGeom>
          <a:noFill/>
          <a:ln w="12700" cap="flat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2" name="Freeform 110">
            <a:extLst>
              <a:ext uri="{FF2B5EF4-FFF2-40B4-BE49-F238E27FC236}">
                <a16:creationId xmlns:a16="http://schemas.microsoft.com/office/drawing/2014/main" id="{25E633EE-D32B-844B-8913-B621D758B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2135" y="1935652"/>
            <a:ext cx="4463099" cy="1661646"/>
          </a:xfrm>
          <a:custGeom>
            <a:avLst/>
            <a:gdLst>
              <a:gd name="T0" fmla="*/ 7166 w 7167"/>
              <a:gd name="T1" fmla="*/ 2668 h 2669"/>
              <a:gd name="T2" fmla="*/ 340 w 7167"/>
              <a:gd name="T3" fmla="*/ 2668 h 2669"/>
              <a:gd name="T4" fmla="*/ 340 w 7167"/>
              <a:gd name="T5" fmla="*/ 2668 h 2669"/>
              <a:gd name="T6" fmla="*/ 0 w 7167"/>
              <a:gd name="T7" fmla="*/ 2327 h 2669"/>
              <a:gd name="T8" fmla="*/ 0 w 7167"/>
              <a:gd name="T9" fmla="*/ 0 h 2669"/>
              <a:gd name="T10" fmla="*/ 7166 w 7167"/>
              <a:gd name="T11" fmla="*/ 0 h 2669"/>
              <a:gd name="T12" fmla="*/ 7166 w 7167"/>
              <a:gd name="T13" fmla="*/ 2668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67" h="2669">
                <a:moveTo>
                  <a:pt x="7166" y="2668"/>
                </a:moveTo>
                <a:lnTo>
                  <a:pt x="340" y="2668"/>
                </a:lnTo>
                <a:lnTo>
                  <a:pt x="340" y="2668"/>
                </a:lnTo>
                <a:cubicBezTo>
                  <a:pt x="153" y="2668"/>
                  <a:pt x="0" y="2515"/>
                  <a:pt x="0" y="2327"/>
                </a:cubicBezTo>
                <a:lnTo>
                  <a:pt x="0" y="0"/>
                </a:lnTo>
                <a:lnTo>
                  <a:pt x="7166" y="0"/>
                </a:lnTo>
                <a:lnTo>
                  <a:pt x="7166" y="2668"/>
                </a:lnTo>
              </a:path>
            </a:pathLst>
          </a:custGeom>
          <a:solidFill>
            <a:schemeClr val="accent6">
              <a:alpha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3" name="Freeform 111">
            <a:extLst>
              <a:ext uri="{FF2B5EF4-FFF2-40B4-BE49-F238E27FC236}">
                <a16:creationId xmlns:a16="http://schemas.microsoft.com/office/drawing/2014/main" id="{63107619-3532-2F41-804A-F7198E436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5234" y="1935652"/>
            <a:ext cx="381768" cy="1661646"/>
          </a:xfrm>
          <a:custGeom>
            <a:avLst/>
            <a:gdLst>
              <a:gd name="T0" fmla="*/ 238 w 613"/>
              <a:gd name="T1" fmla="*/ 2668 h 2669"/>
              <a:gd name="T2" fmla="*/ 0 w 613"/>
              <a:gd name="T3" fmla="*/ 2668 h 2669"/>
              <a:gd name="T4" fmla="*/ 0 w 613"/>
              <a:gd name="T5" fmla="*/ 0 h 2669"/>
              <a:gd name="T6" fmla="*/ 285 w 613"/>
              <a:gd name="T7" fmla="*/ 0 h 2669"/>
              <a:gd name="T8" fmla="*/ 285 w 613"/>
              <a:gd name="T9" fmla="*/ 0 h 2669"/>
              <a:gd name="T10" fmla="*/ 612 w 613"/>
              <a:gd name="T11" fmla="*/ 327 h 2669"/>
              <a:gd name="T12" fmla="*/ 612 w 613"/>
              <a:gd name="T13" fmla="*/ 2294 h 2669"/>
              <a:gd name="T14" fmla="*/ 612 w 613"/>
              <a:gd name="T15" fmla="*/ 2294 h 2669"/>
              <a:gd name="T16" fmla="*/ 238 w 613"/>
              <a:gd name="T17" fmla="*/ 2668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3" h="2669">
                <a:moveTo>
                  <a:pt x="238" y="2668"/>
                </a:moveTo>
                <a:lnTo>
                  <a:pt x="0" y="2668"/>
                </a:lnTo>
                <a:lnTo>
                  <a:pt x="0" y="0"/>
                </a:lnTo>
                <a:lnTo>
                  <a:pt x="285" y="0"/>
                </a:lnTo>
                <a:lnTo>
                  <a:pt x="285" y="0"/>
                </a:lnTo>
                <a:cubicBezTo>
                  <a:pt x="465" y="0"/>
                  <a:pt x="612" y="146"/>
                  <a:pt x="612" y="327"/>
                </a:cubicBezTo>
                <a:lnTo>
                  <a:pt x="612" y="2294"/>
                </a:lnTo>
                <a:lnTo>
                  <a:pt x="612" y="2294"/>
                </a:lnTo>
                <a:cubicBezTo>
                  <a:pt x="612" y="2500"/>
                  <a:pt x="445" y="2668"/>
                  <a:pt x="238" y="2668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4" name="Freeform 112">
            <a:extLst>
              <a:ext uri="{FF2B5EF4-FFF2-40B4-BE49-F238E27FC236}">
                <a16:creationId xmlns:a16="http://schemas.microsoft.com/office/drawing/2014/main" id="{7AB9BFB6-ABCD-AD45-95F9-6D451FD09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607" y="2064737"/>
            <a:ext cx="1436431" cy="1189246"/>
          </a:xfrm>
          <a:custGeom>
            <a:avLst/>
            <a:gdLst>
              <a:gd name="T0" fmla="*/ 1706 w 2305"/>
              <a:gd name="T1" fmla="*/ 205 h 1911"/>
              <a:gd name="T2" fmla="*/ 598 w 2305"/>
              <a:gd name="T3" fmla="*/ 205 h 1911"/>
              <a:gd name="T4" fmla="*/ 402 w 2305"/>
              <a:gd name="T5" fmla="*/ 205 h 1911"/>
              <a:gd name="T6" fmla="*/ 205 w 2305"/>
              <a:gd name="T7" fmla="*/ 205 h 1911"/>
              <a:gd name="T8" fmla="*/ 205 w 2305"/>
              <a:gd name="T9" fmla="*/ 205 h 1911"/>
              <a:gd name="T10" fmla="*/ 0 w 2305"/>
              <a:gd name="T11" fmla="*/ 0 h 1911"/>
              <a:gd name="T12" fmla="*/ 0 w 2305"/>
              <a:gd name="T13" fmla="*/ 205 h 1911"/>
              <a:gd name="T14" fmla="*/ 0 w 2305"/>
              <a:gd name="T15" fmla="*/ 639 h 1911"/>
              <a:gd name="T16" fmla="*/ 0 w 2305"/>
              <a:gd name="T17" fmla="*/ 1644 h 1911"/>
              <a:gd name="T18" fmla="*/ 0 w 2305"/>
              <a:gd name="T19" fmla="*/ 1644 h 1911"/>
              <a:gd name="T20" fmla="*/ 265 w 2305"/>
              <a:gd name="T21" fmla="*/ 1910 h 1911"/>
              <a:gd name="T22" fmla="*/ 1706 w 2305"/>
              <a:gd name="T23" fmla="*/ 1910 h 1911"/>
              <a:gd name="T24" fmla="*/ 2304 w 2305"/>
              <a:gd name="T25" fmla="*/ 1057 h 1911"/>
              <a:gd name="T26" fmla="*/ 1706 w 2305"/>
              <a:gd name="T27" fmla="*/ 205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05" h="1911">
                <a:moveTo>
                  <a:pt x="1706" y="205"/>
                </a:moveTo>
                <a:lnTo>
                  <a:pt x="598" y="205"/>
                </a:lnTo>
                <a:lnTo>
                  <a:pt x="402" y="205"/>
                </a:lnTo>
                <a:lnTo>
                  <a:pt x="205" y="205"/>
                </a:lnTo>
                <a:lnTo>
                  <a:pt x="205" y="205"/>
                </a:lnTo>
                <a:cubicBezTo>
                  <a:pt x="92" y="205"/>
                  <a:pt x="0" y="113"/>
                  <a:pt x="0" y="0"/>
                </a:cubicBezTo>
                <a:lnTo>
                  <a:pt x="0" y="205"/>
                </a:lnTo>
                <a:lnTo>
                  <a:pt x="0" y="639"/>
                </a:lnTo>
                <a:lnTo>
                  <a:pt x="0" y="1644"/>
                </a:lnTo>
                <a:lnTo>
                  <a:pt x="0" y="1644"/>
                </a:lnTo>
                <a:cubicBezTo>
                  <a:pt x="0" y="1790"/>
                  <a:pt x="119" y="1910"/>
                  <a:pt x="265" y="1910"/>
                </a:cubicBezTo>
                <a:lnTo>
                  <a:pt x="1706" y="1910"/>
                </a:lnTo>
                <a:lnTo>
                  <a:pt x="2304" y="1057"/>
                </a:lnTo>
                <a:lnTo>
                  <a:pt x="1706" y="205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5" name="Freeform 113">
            <a:extLst>
              <a:ext uri="{FF2B5EF4-FFF2-40B4-BE49-F238E27FC236}">
                <a16:creationId xmlns:a16="http://schemas.microsoft.com/office/drawing/2014/main" id="{19953EEF-02CC-B34F-9951-3227B088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607" y="1935652"/>
            <a:ext cx="376274" cy="255426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2 h 411"/>
              <a:gd name="T6" fmla="*/ 4 w 603"/>
              <a:gd name="T7" fmla="*/ 212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5"/>
                  <a:pt x="4" y="212"/>
                </a:cubicBezTo>
                <a:lnTo>
                  <a:pt x="4" y="212"/>
                </a:lnTo>
                <a:cubicBezTo>
                  <a:pt x="9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6" name="Freeform 114">
            <a:extLst>
              <a:ext uri="{FF2B5EF4-FFF2-40B4-BE49-F238E27FC236}">
                <a16:creationId xmlns:a16="http://schemas.microsoft.com/office/drawing/2014/main" id="{DBCD40EC-92BB-1E48-A120-1FE6DBC19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7177" y="1942429"/>
            <a:ext cx="376274" cy="255426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2 h 411"/>
              <a:gd name="T6" fmla="*/ 4 w 603"/>
              <a:gd name="T7" fmla="*/ 212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5"/>
                  <a:pt x="4" y="212"/>
                </a:cubicBezTo>
                <a:lnTo>
                  <a:pt x="4" y="212"/>
                </a:lnTo>
                <a:cubicBezTo>
                  <a:pt x="9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rgbClr val="111340">
              <a:alpha val="4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7" name="Freeform 115">
            <a:extLst>
              <a:ext uri="{FF2B5EF4-FFF2-40B4-BE49-F238E27FC236}">
                <a16:creationId xmlns:a16="http://schemas.microsoft.com/office/drawing/2014/main" id="{810052B0-14B9-8D4D-A01F-04EFA183D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767" y="2366855"/>
            <a:ext cx="747054" cy="747054"/>
          </a:xfrm>
          <a:custGeom>
            <a:avLst/>
            <a:gdLst>
              <a:gd name="T0" fmla="*/ 1199 w 1200"/>
              <a:gd name="T1" fmla="*/ 600 h 1199"/>
              <a:gd name="T2" fmla="*/ 1199 w 1200"/>
              <a:gd name="T3" fmla="*/ 600 h 1199"/>
              <a:gd name="T4" fmla="*/ 599 w 1200"/>
              <a:gd name="T5" fmla="*/ 1198 h 1199"/>
              <a:gd name="T6" fmla="*/ 599 w 1200"/>
              <a:gd name="T7" fmla="*/ 1198 h 1199"/>
              <a:gd name="T8" fmla="*/ 0 w 1200"/>
              <a:gd name="T9" fmla="*/ 600 h 1199"/>
              <a:gd name="T10" fmla="*/ 0 w 1200"/>
              <a:gd name="T11" fmla="*/ 600 h 1199"/>
              <a:gd name="T12" fmla="*/ 599 w 1200"/>
              <a:gd name="T13" fmla="*/ 0 h 1199"/>
              <a:gd name="T14" fmla="*/ 599 w 1200"/>
              <a:gd name="T15" fmla="*/ 0 h 1199"/>
              <a:gd name="T16" fmla="*/ 1199 w 1200"/>
              <a:gd name="T17" fmla="*/ 600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00" h="1199">
                <a:moveTo>
                  <a:pt x="1199" y="600"/>
                </a:moveTo>
                <a:lnTo>
                  <a:pt x="1199" y="600"/>
                </a:lnTo>
                <a:cubicBezTo>
                  <a:pt x="1199" y="930"/>
                  <a:pt x="931" y="1198"/>
                  <a:pt x="599" y="1198"/>
                </a:cubicBezTo>
                <a:lnTo>
                  <a:pt x="599" y="1198"/>
                </a:lnTo>
                <a:cubicBezTo>
                  <a:pt x="268" y="1198"/>
                  <a:pt x="0" y="930"/>
                  <a:pt x="0" y="600"/>
                </a:cubicBezTo>
                <a:lnTo>
                  <a:pt x="0" y="600"/>
                </a:lnTo>
                <a:cubicBezTo>
                  <a:pt x="0" y="268"/>
                  <a:pt x="268" y="0"/>
                  <a:pt x="599" y="0"/>
                </a:cubicBezTo>
                <a:lnTo>
                  <a:pt x="599" y="0"/>
                </a:lnTo>
                <a:cubicBezTo>
                  <a:pt x="931" y="0"/>
                  <a:pt x="1199" y="268"/>
                  <a:pt x="1199" y="600"/>
                </a:cubicBezTo>
              </a:path>
            </a:pathLst>
          </a:custGeom>
          <a:noFill/>
          <a:ln w="12700" cap="flat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8" name="Freeform 118">
            <a:extLst>
              <a:ext uri="{FF2B5EF4-FFF2-40B4-BE49-F238E27FC236}">
                <a16:creationId xmlns:a16="http://schemas.microsoft.com/office/drawing/2014/main" id="{61916933-1395-F343-95D6-362A7739F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2135" y="4031247"/>
            <a:ext cx="4463099" cy="1661648"/>
          </a:xfrm>
          <a:custGeom>
            <a:avLst/>
            <a:gdLst>
              <a:gd name="T0" fmla="*/ 7166 w 7167"/>
              <a:gd name="T1" fmla="*/ 2669 h 2670"/>
              <a:gd name="T2" fmla="*/ 340 w 7167"/>
              <a:gd name="T3" fmla="*/ 2669 h 2670"/>
              <a:gd name="T4" fmla="*/ 340 w 7167"/>
              <a:gd name="T5" fmla="*/ 2669 h 2670"/>
              <a:gd name="T6" fmla="*/ 0 w 7167"/>
              <a:gd name="T7" fmla="*/ 2329 h 2670"/>
              <a:gd name="T8" fmla="*/ 0 w 7167"/>
              <a:gd name="T9" fmla="*/ 0 h 2670"/>
              <a:gd name="T10" fmla="*/ 7166 w 7167"/>
              <a:gd name="T11" fmla="*/ 0 h 2670"/>
              <a:gd name="T12" fmla="*/ 7166 w 7167"/>
              <a:gd name="T13" fmla="*/ 2669 h 2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67" h="2670">
                <a:moveTo>
                  <a:pt x="7166" y="2669"/>
                </a:moveTo>
                <a:lnTo>
                  <a:pt x="340" y="2669"/>
                </a:lnTo>
                <a:lnTo>
                  <a:pt x="340" y="2669"/>
                </a:lnTo>
                <a:cubicBezTo>
                  <a:pt x="153" y="2669"/>
                  <a:pt x="0" y="2517"/>
                  <a:pt x="0" y="2329"/>
                </a:cubicBezTo>
                <a:lnTo>
                  <a:pt x="0" y="0"/>
                </a:lnTo>
                <a:lnTo>
                  <a:pt x="7166" y="0"/>
                </a:lnTo>
                <a:lnTo>
                  <a:pt x="7166" y="2669"/>
                </a:lnTo>
              </a:path>
            </a:pathLst>
          </a:custGeom>
          <a:solidFill>
            <a:schemeClr val="accent6">
              <a:alpha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9" name="Freeform 119">
            <a:extLst>
              <a:ext uri="{FF2B5EF4-FFF2-40B4-BE49-F238E27FC236}">
                <a16:creationId xmlns:a16="http://schemas.microsoft.com/office/drawing/2014/main" id="{1294840A-778A-9E42-A000-346A00CE1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5234" y="4031247"/>
            <a:ext cx="381768" cy="1661648"/>
          </a:xfrm>
          <a:custGeom>
            <a:avLst/>
            <a:gdLst>
              <a:gd name="T0" fmla="*/ 238 w 613"/>
              <a:gd name="T1" fmla="*/ 2669 h 2670"/>
              <a:gd name="T2" fmla="*/ 0 w 613"/>
              <a:gd name="T3" fmla="*/ 2669 h 2670"/>
              <a:gd name="T4" fmla="*/ 0 w 613"/>
              <a:gd name="T5" fmla="*/ 0 h 2670"/>
              <a:gd name="T6" fmla="*/ 285 w 613"/>
              <a:gd name="T7" fmla="*/ 0 h 2670"/>
              <a:gd name="T8" fmla="*/ 285 w 613"/>
              <a:gd name="T9" fmla="*/ 0 h 2670"/>
              <a:gd name="T10" fmla="*/ 612 w 613"/>
              <a:gd name="T11" fmla="*/ 327 h 2670"/>
              <a:gd name="T12" fmla="*/ 612 w 613"/>
              <a:gd name="T13" fmla="*/ 2295 h 2670"/>
              <a:gd name="T14" fmla="*/ 612 w 613"/>
              <a:gd name="T15" fmla="*/ 2295 h 2670"/>
              <a:gd name="T16" fmla="*/ 238 w 613"/>
              <a:gd name="T17" fmla="*/ 2669 h 2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3" h="2670">
                <a:moveTo>
                  <a:pt x="238" y="2669"/>
                </a:moveTo>
                <a:lnTo>
                  <a:pt x="0" y="2669"/>
                </a:lnTo>
                <a:lnTo>
                  <a:pt x="0" y="0"/>
                </a:lnTo>
                <a:lnTo>
                  <a:pt x="285" y="0"/>
                </a:lnTo>
                <a:lnTo>
                  <a:pt x="285" y="0"/>
                </a:lnTo>
                <a:cubicBezTo>
                  <a:pt x="465" y="0"/>
                  <a:pt x="612" y="147"/>
                  <a:pt x="612" y="327"/>
                </a:cubicBezTo>
                <a:lnTo>
                  <a:pt x="612" y="2295"/>
                </a:lnTo>
                <a:lnTo>
                  <a:pt x="612" y="2295"/>
                </a:lnTo>
                <a:cubicBezTo>
                  <a:pt x="612" y="2501"/>
                  <a:pt x="445" y="2669"/>
                  <a:pt x="238" y="2669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0" name="Freeform 120">
            <a:extLst>
              <a:ext uri="{FF2B5EF4-FFF2-40B4-BE49-F238E27FC236}">
                <a16:creationId xmlns:a16="http://schemas.microsoft.com/office/drawing/2014/main" id="{721BF3E6-479E-9E43-A3A1-1BAC788AD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607" y="4157587"/>
            <a:ext cx="1436431" cy="1189246"/>
          </a:xfrm>
          <a:custGeom>
            <a:avLst/>
            <a:gdLst>
              <a:gd name="T0" fmla="*/ 1706 w 2305"/>
              <a:gd name="T1" fmla="*/ 204 h 1911"/>
              <a:gd name="T2" fmla="*/ 598 w 2305"/>
              <a:gd name="T3" fmla="*/ 204 h 1911"/>
              <a:gd name="T4" fmla="*/ 402 w 2305"/>
              <a:gd name="T5" fmla="*/ 204 h 1911"/>
              <a:gd name="T6" fmla="*/ 205 w 2305"/>
              <a:gd name="T7" fmla="*/ 204 h 1911"/>
              <a:gd name="T8" fmla="*/ 205 w 2305"/>
              <a:gd name="T9" fmla="*/ 204 h 1911"/>
              <a:gd name="T10" fmla="*/ 0 w 2305"/>
              <a:gd name="T11" fmla="*/ 0 h 1911"/>
              <a:gd name="T12" fmla="*/ 0 w 2305"/>
              <a:gd name="T13" fmla="*/ 204 h 1911"/>
              <a:gd name="T14" fmla="*/ 0 w 2305"/>
              <a:gd name="T15" fmla="*/ 639 h 1911"/>
              <a:gd name="T16" fmla="*/ 0 w 2305"/>
              <a:gd name="T17" fmla="*/ 1645 h 1911"/>
              <a:gd name="T18" fmla="*/ 0 w 2305"/>
              <a:gd name="T19" fmla="*/ 1645 h 1911"/>
              <a:gd name="T20" fmla="*/ 265 w 2305"/>
              <a:gd name="T21" fmla="*/ 1910 h 1911"/>
              <a:gd name="T22" fmla="*/ 1706 w 2305"/>
              <a:gd name="T23" fmla="*/ 1910 h 1911"/>
              <a:gd name="T24" fmla="*/ 2304 w 2305"/>
              <a:gd name="T25" fmla="*/ 1057 h 1911"/>
              <a:gd name="T26" fmla="*/ 1706 w 2305"/>
              <a:gd name="T27" fmla="*/ 204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05" h="1911">
                <a:moveTo>
                  <a:pt x="1706" y="204"/>
                </a:moveTo>
                <a:lnTo>
                  <a:pt x="598" y="204"/>
                </a:lnTo>
                <a:lnTo>
                  <a:pt x="402" y="204"/>
                </a:lnTo>
                <a:lnTo>
                  <a:pt x="205" y="204"/>
                </a:lnTo>
                <a:lnTo>
                  <a:pt x="205" y="204"/>
                </a:lnTo>
                <a:cubicBezTo>
                  <a:pt x="92" y="204"/>
                  <a:pt x="0" y="113"/>
                  <a:pt x="0" y="0"/>
                </a:cubicBezTo>
                <a:lnTo>
                  <a:pt x="0" y="204"/>
                </a:lnTo>
                <a:lnTo>
                  <a:pt x="0" y="639"/>
                </a:lnTo>
                <a:lnTo>
                  <a:pt x="0" y="1645"/>
                </a:lnTo>
                <a:lnTo>
                  <a:pt x="0" y="1645"/>
                </a:lnTo>
                <a:cubicBezTo>
                  <a:pt x="0" y="1791"/>
                  <a:pt x="119" y="1910"/>
                  <a:pt x="265" y="1910"/>
                </a:cubicBezTo>
                <a:lnTo>
                  <a:pt x="1706" y="1910"/>
                </a:lnTo>
                <a:lnTo>
                  <a:pt x="2304" y="1057"/>
                </a:lnTo>
                <a:lnTo>
                  <a:pt x="1706" y="204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1" name="Freeform 121">
            <a:extLst>
              <a:ext uri="{FF2B5EF4-FFF2-40B4-BE49-F238E27FC236}">
                <a16:creationId xmlns:a16="http://schemas.microsoft.com/office/drawing/2014/main" id="{8724CD53-8EE5-0D41-AC10-CB033D01C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607" y="4031247"/>
            <a:ext cx="376274" cy="255428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3 h 411"/>
              <a:gd name="T6" fmla="*/ 4 w 603"/>
              <a:gd name="T7" fmla="*/ 213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6"/>
                  <a:pt x="4" y="213"/>
                </a:cubicBezTo>
                <a:lnTo>
                  <a:pt x="4" y="213"/>
                </a:lnTo>
                <a:cubicBezTo>
                  <a:pt x="9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2" name="Freeform 122">
            <a:extLst>
              <a:ext uri="{FF2B5EF4-FFF2-40B4-BE49-F238E27FC236}">
                <a16:creationId xmlns:a16="http://schemas.microsoft.com/office/drawing/2014/main" id="{1BB1D64A-9F35-7A43-8905-9DE704B99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7177" y="4036630"/>
            <a:ext cx="376274" cy="255428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3 h 411"/>
              <a:gd name="T6" fmla="*/ 4 w 603"/>
              <a:gd name="T7" fmla="*/ 213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6"/>
                  <a:pt x="4" y="213"/>
                </a:cubicBezTo>
                <a:lnTo>
                  <a:pt x="4" y="213"/>
                </a:lnTo>
                <a:cubicBezTo>
                  <a:pt x="9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rgbClr val="111340">
              <a:alpha val="4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43" name="Freeform 123">
            <a:extLst>
              <a:ext uri="{FF2B5EF4-FFF2-40B4-BE49-F238E27FC236}">
                <a16:creationId xmlns:a16="http://schemas.microsoft.com/office/drawing/2014/main" id="{CB6DB40A-5C03-E64A-BF52-79D0483DD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767" y="4459706"/>
            <a:ext cx="747054" cy="747054"/>
          </a:xfrm>
          <a:custGeom>
            <a:avLst/>
            <a:gdLst>
              <a:gd name="T0" fmla="*/ 1199 w 1200"/>
              <a:gd name="T1" fmla="*/ 599 h 1201"/>
              <a:gd name="T2" fmla="*/ 1199 w 1200"/>
              <a:gd name="T3" fmla="*/ 599 h 1201"/>
              <a:gd name="T4" fmla="*/ 599 w 1200"/>
              <a:gd name="T5" fmla="*/ 1200 h 1201"/>
              <a:gd name="T6" fmla="*/ 599 w 1200"/>
              <a:gd name="T7" fmla="*/ 1200 h 1201"/>
              <a:gd name="T8" fmla="*/ 0 w 1200"/>
              <a:gd name="T9" fmla="*/ 599 h 1201"/>
              <a:gd name="T10" fmla="*/ 0 w 1200"/>
              <a:gd name="T11" fmla="*/ 599 h 1201"/>
              <a:gd name="T12" fmla="*/ 599 w 1200"/>
              <a:gd name="T13" fmla="*/ 0 h 1201"/>
              <a:gd name="T14" fmla="*/ 599 w 1200"/>
              <a:gd name="T15" fmla="*/ 0 h 1201"/>
              <a:gd name="T16" fmla="*/ 1199 w 1200"/>
              <a:gd name="T17" fmla="*/ 599 h 1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00" h="1201">
                <a:moveTo>
                  <a:pt x="1199" y="599"/>
                </a:moveTo>
                <a:lnTo>
                  <a:pt x="1199" y="599"/>
                </a:lnTo>
                <a:cubicBezTo>
                  <a:pt x="1199" y="931"/>
                  <a:pt x="931" y="1200"/>
                  <a:pt x="599" y="1200"/>
                </a:cubicBezTo>
                <a:lnTo>
                  <a:pt x="599" y="1200"/>
                </a:lnTo>
                <a:cubicBezTo>
                  <a:pt x="268" y="1200"/>
                  <a:pt x="0" y="931"/>
                  <a:pt x="0" y="599"/>
                </a:cubicBezTo>
                <a:lnTo>
                  <a:pt x="0" y="599"/>
                </a:lnTo>
                <a:cubicBezTo>
                  <a:pt x="0" y="269"/>
                  <a:pt x="268" y="0"/>
                  <a:pt x="599" y="0"/>
                </a:cubicBezTo>
                <a:lnTo>
                  <a:pt x="599" y="0"/>
                </a:lnTo>
                <a:cubicBezTo>
                  <a:pt x="931" y="0"/>
                  <a:pt x="1199" y="269"/>
                  <a:pt x="1199" y="599"/>
                </a:cubicBezTo>
              </a:path>
            </a:pathLst>
          </a:custGeom>
          <a:noFill/>
          <a:ln w="12700" cap="flat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8F4385-7656-E540-AB51-6C0BEA8B9142}"/>
              </a:ext>
            </a:extLst>
          </p:cNvPr>
          <p:cNvSpPr txBox="1"/>
          <p:nvPr/>
        </p:nvSpPr>
        <p:spPr>
          <a:xfrm>
            <a:off x="2130350" y="1969386"/>
            <a:ext cx="3323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spc="-15" dirty="0">
                <a:solidFill>
                  <a:schemeClr val="tx2"/>
                </a:solidFill>
                <a:latin typeface="Barlow" pitchFamily="2" charset="0"/>
                <a:cs typeface="Poppins" pitchFamily="2" charset="77"/>
              </a:rPr>
              <a:t>VEŘEJNÁ PREZENTACE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C78C10-5AC3-2742-B6A4-0429EE084BB0}"/>
              </a:ext>
            </a:extLst>
          </p:cNvPr>
          <p:cNvSpPr txBox="1"/>
          <p:nvPr/>
        </p:nvSpPr>
        <p:spPr>
          <a:xfrm>
            <a:off x="2123676" y="2318938"/>
            <a:ext cx="332307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Představení realizačního týmu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Dosavadní postup obce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Financování projektu MEK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Výhody a užitky MEK pro obec a občany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Harmonogram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Spolupráce s občany / Dotazování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B3F846-2016-9C44-A3F0-AF9F15B020B1}"/>
              </a:ext>
            </a:extLst>
          </p:cNvPr>
          <p:cNvSpPr txBox="1"/>
          <p:nvPr/>
        </p:nvSpPr>
        <p:spPr>
          <a:xfrm>
            <a:off x="2218129" y="4134320"/>
            <a:ext cx="3323073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500" b="1" spc="-15" dirty="0">
                <a:solidFill>
                  <a:schemeClr val="tx2"/>
                </a:solidFill>
                <a:latin typeface="Barlow" pitchFamily="2" charset="0"/>
                <a:cs typeface="Poppins" pitchFamily="2" charset="77"/>
              </a:rPr>
              <a:t>ANKETA SDÍLENÍ ELEKTŘINY OZE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993F54-C6F5-B241-B9B8-8A23287D353C}"/>
              </a:ext>
            </a:extLst>
          </p:cNvPr>
          <p:cNvSpPr txBox="1"/>
          <p:nvPr/>
        </p:nvSpPr>
        <p:spPr>
          <a:xfrm>
            <a:off x="2222835" y="4575082"/>
            <a:ext cx="3323073" cy="761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Dotazníkového šetření ve věci zájmu o sdílení elektřiny a elektromobilitu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I nesouhlas je potřebná informace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Web Dotazník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EBC4F7-1591-A24D-8BFE-261B206B61A8}"/>
              </a:ext>
            </a:extLst>
          </p:cNvPr>
          <p:cNvSpPr txBox="1"/>
          <p:nvPr/>
        </p:nvSpPr>
        <p:spPr>
          <a:xfrm>
            <a:off x="7551973" y="1949513"/>
            <a:ext cx="3323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spc="-15" dirty="0">
                <a:solidFill>
                  <a:schemeClr val="tx2"/>
                </a:solidFill>
                <a:latin typeface="Barlow" pitchFamily="2" charset="0"/>
                <a:cs typeface="Poppins" pitchFamily="2" charset="77"/>
              </a:rPr>
              <a:t>VEŘEJNÝ EDUKAČNÍ SEMINÁŘ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3B5EB7-E258-7442-ADDA-8FBB6F7D2023}"/>
              </a:ext>
            </a:extLst>
          </p:cNvPr>
          <p:cNvSpPr txBox="1"/>
          <p:nvPr/>
        </p:nvSpPr>
        <p:spPr>
          <a:xfrm>
            <a:off x="7634436" y="2255479"/>
            <a:ext cx="33230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Prezentace výhod komunitní energetiky a  energetického společenství</a:t>
            </a:r>
          </a:p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Výhody sdílení energií    </a:t>
            </a:r>
          </a:p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Přihlášení na seminář </a:t>
            </a:r>
          </a:p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si-LK" sz="1300" b="1" spc="-12" noProof="1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www.energetickabilance.cz/seminar1</a:t>
            </a:r>
            <a:endParaRPr lang="cs-CZ" sz="1300" b="1" spc="-12" noProof="1">
              <a:solidFill>
                <a:schemeClr val="accent1">
                  <a:lumMod val="50000"/>
                </a:schemeClr>
              </a:solidFill>
              <a:latin typeface="Barlow" pitchFamily="2" charset="0"/>
              <a:cs typeface="Calibri" panose="020F0502020204030204" pitchFamily="34" charset="0"/>
            </a:endParaRPr>
          </a:p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cs-CZ" sz="1300" b="1" spc="-12" noProof="1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každé úterý 18:00 až 19:00 hod.</a:t>
            </a:r>
            <a:endParaRPr lang="si-LK" sz="1300" b="1" spc="-12" noProof="1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BF80B8-59C8-B94C-8E56-583ED253CCA6}"/>
              </a:ext>
            </a:extLst>
          </p:cNvPr>
          <p:cNvSpPr txBox="1"/>
          <p:nvPr/>
        </p:nvSpPr>
        <p:spPr>
          <a:xfrm>
            <a:off x="7572423" y="4111237"/>
            <a:ext cx="357281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spc="-15" dirty="0">
                <a:solidFill>
                  <a:schemeClr val="tx2"/>
                </a:solidFill>
                <a:latin typeface="Barlow" pitchFamily="2" charset="0"/>
                <a:cs typeface="Poppins" pitchFamily="2" charset="77"/>
              </a:rPr>
              <a:t>ENERGETICKÉ INFORMAČNÍ CENTRUM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0E95D4-F4FC-A648-AD5B-462572DA92E0}"/>
              </a:ext>
            </a:extLst>
          </p:cNvPr>
          <p:cNvSpPr txBox="1"/>
          <p:nvPr/>
        </p:nvSpPr>
        <p:spPr>
          <a:xfrm>
            <a:off x="7683599" y="4528545"/>
            <a:ext cx="3323073" cy="991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800"/>
              </a:lnSpc>
              <a:buFontTx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Plakáty na veřejném místě</a:t>
            </a:r>
          </a:p>
          <a:p>
            <a:pPr marL="285750" indent="-285750">
              <a:lnSpc>
                <a:spcPts val="1800"/>
              </a:lnSpc>
              <a:buFontTx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Ptejte se na obecním úřadě</a:t>
            </a:r>
          </a:p>
          <a:p>
            <a:pPr marL="285750" indent="-285750">
              <a:lnSpc>
                <a:spcPts val="1800"/>
              </a:lnSpc>
              <a:buFontTx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Sjednejte si schůzku s energetickým poradcem s licencí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96791D-2ACA-244F-93AE-E1F8E558A55B}"/>
              </a:ext>
            </a:extLst>
          </p:cNvPr>
          <p:cNvSpPr txBox="1"/>
          <p:nvPr/>
        </p:nvSpPr>
        <p:spPr>
          <a:xfrm>
            <a:off x="1076326" y="2487273"/>
            <a:ext cx="649287" cy="5309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50" b="1" spc="-7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01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CF009F-F481-2A4A-8FC0-13317920B053}"/>
              </a:ext>
            </a:extLst>
          </p:cNvPr>
          <p:cNvSpPr txBox="1"/>
          <p:nvPr/>
        </p:nvSpPr>
        <p:spPr>
          <a:xfrm>
            <a:off x="1076326" y="4580738"/>
            <a:ext cx="649287" cy="5309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50" b="1" spc="-7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03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12396A-80CF-9241-B662-1DCC6D36761D}"/>
              </a:ext>
            </a:extLst>
          </p:cNvPr>
          <p:cNvSpPr txBox="1"/>
          <p:nvPr/>
        </p:nvSpPr>
        <p:spPr>
          <a:xfrm>
            <a:off x="6528056" y="2487273"/>
            <a:ext cx="649287" cy="5309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50" b="1" spc="-7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9F3960-A1E2-BC4A-BD1C-C38ECFA8F5CF}"/>
              </a:ext>
            </a:extLst>
          </p:cNvPr>
          <p:cNvSpPr txBox="1"/>
          <p:nvPr/>
        </p:nvSpPr>
        <p:spPr>
          <a:xfrm>
            <a:off x="6528056" y="4580738"/>
            <a:ext cx="649287" cy="5309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50" b="1" spc="-7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04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0323914-F397-2726-93EF-9DA4F057D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3" name="CustomShape 48">
            <a:extLst>
              <a:ext uri="{FF2B5EF4-FFF2-40B4-BE49-F238E27FC236}">
                <a16:creationId xmlns:a16="http://schemas.microsoft.com/office/drawing/2014/main" id="{9E006BDA-F94A-E80C-8394-200089D0868B}"/>
              </a:ext>
            </a:extLst>
          </p:cNvPr>
          <p:cNvSpPr/>
          <p:nvPr/>
        </p:nvSpPr>
        <p:spPr>
          <a:xfrm>
            <a:off x="869981" y="863548"/>
            <a:ext cx="7328520" cy="47867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Komunikace a informační kanály  </a:t>
            </a:r>
          </a:p>
        </p:txBody>
      </p:sp>
    </p:spTree>
    <p:extLst>
      <p:ext uri="{BB962C8B-B14F-4D97-AF65-F5344CB8AC3E}">
        <p14:creationId xmlns:p14="http://schemas.microsoft.com/office/powerpoint/2010/main" val="255637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7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C6BF5-BC64-E2C3-24AB-306E7161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5627"/>
            <a:ext cx="10515600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Cíle a smysl ankety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C41A104-E059-A79D-A81A-F4FDA80CE01D}"/>
              </a:ext>
            </a:extLst>
          </p:cNvPr>
          <p:cNvSpPr txBox="1"/>
          <p:nvPr/>
        </p:nvSpPr>
        <p:spPr>
          <a:xfrm>
            <a:off x="695387" y="1225325"/>
            <a:ext cx="10989073" cy="5122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Na investicích do OZE a sdílení elektřiny mohou všichni vydělat,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obec, místní firmy, občané i jiné místní organizace. Při nesprávné koncepci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mohou také prodělat !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Klíčové je, aby se všichni včas domluvili, kolik kdo a kdy bude vyrábět a odebírat a jakým způsobem budou sdílet. Anketa je nástrojem této domluvy!</a:t>
            </a: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Jako u jiných průzkumů  je důležité:</a:t>
            </a:r>
          </a:p>
          <a:p>
            <a:pPr marL="800100" lvl="0" indent="-3429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AutoNum type="arabicParenR"/>
            </a:pPr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Barlow" panose="00000500000000000000" pitchFamily="2" charset="-18"/>
              </a:rPr>
              <a:t>Účastnit se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Barlow" panose="00000500000000000000" pitchFamily="2" charset="-18"/>
              </a:rPr>
              <a:t>– kdo se nevyjádří (jedno jak) zkresluje výsledky pro ostatní.</a:t>
            </a:r>
          </a:p>
          <a:p>
            <a:pPr marL="800100" lvl="0" indent="-3429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AutoNum type="arabicParenR"/>
            </a:pPr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Barlow" panose="00000500000000000000" pitchFamily="2" charset="-18"/>
              </a:rPr>
              <a:t>Získat o věci pravdivé informace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Barlow" panose="00000500000000000000" pitchFamily="2" charset="-18"/>
              </a:rPr>
              <a:t>– např. účastnit se vzdělávacích seminářů.</a:t>
            </a:r>
          </a:p>
          <a:p>
            <a:pPr marL="800100" lvl="0" indent="-3429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AutoNum type="arabicParenR"/>
            </a:pPr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Barlow" panose="00000500000000000000" pitchFamily="2" charset="-18"/>
              </a:rPr>
              <a:t>Zjistit si své potřeby a příležitosti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Barlow" panose="00000500000000000000" pitchFamily="2" charset="-18"/>
              </a:rPr>
              <a:t>– poradit se s nezávislými odborníky.</a:t>
            </a:r>
          </a:p>
          <a:p>
            <a:pPr marL="457200" lvl="0" indent="-228600" algn="ctr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100" b="1" dirty="0">
              <a:solidFill>
                <a:prstClr val="black"/>
              </a:solidFill>
              <a:latin typeface="Barlow" panose="00000500000000000000" pitchFamily="2" charset="-18"/>
            </a:endParaRPr>
          </a:p>
          <a:p>
            <a:pPr marL="228600" lvl="0" algn="ctr">
              <a:lnSpc>
                <a:spcPct val="90000"/>
              </a:lnSpc>
              <a:spcBef>
                <a:spcPts val="600"/>
              </a:spcBef>
            </a:pPr>
            <a:r>
              <a:rPr lang="cs-CZ" sz="2000" b="1" dirty="0">
                <a:latin typeface="Barlow" panose="00000500000000000000" pitchFamily="2" charset="-18"/>
              </a:rPr>
              <a:t>Na základě výsledku průzkumu se obec bude či nebude angažovat v komunitní energetice, záleží na zájmu a potřebách místních firem i občanů!</a:t>
            </a:r>
          </a:p>
          <a:p>
            <a:pPr marL="228600">
              <a:lnSpc>
                <a:spcPct val="90000"/>
              </a:lnSpc>
              <a:spcBef>
                <a:spcPts val="600"/>
              </a:spcBef>
            </a:pPr>
            <a:r>
              <a:rPr lang="cs-CZ" sz="2000" dirty="0">
                <a:solidFill>
                  <a:srgbClr val="002060"/>
                </a:solidFill>
                <a:latin typeface="Barlow" pitchFamily="2" charset="0"/>
              </a:rPr>
              <a:t>Odkaz na </a:t>
            </a:r>
            <a:r>
              <a:rPr lang="cs-CZ" sz="2000" b="1" dirty="0">
                <a:solidFill>
                  <a:srgbClr val="C00000"/>
                </a:solidFill>
                <a:latin typeface="Barlow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http://www.energeticka-bilance.cz/anketa</a:t>
            </a:r>
            <a:endParaRPr lang="cs-CZ" sz="2000" b="1" dirty="0">
              <a:solidFill>
                <a:srgbClr val="C00000"/>
              </a:solidFill>
              <a:latin typeface="Barlow" pitchFamily="2" charset="0"/>
            </a:endParaRPr>
          </a:p>
          <a:p>
            <a:pPr marL="228600" lvl="0" algn="ctr">
              <a:lnSpc>
                <a:spcPct val="90000"/>
              </a:lnSpc>
              <a:spcBef>
                <a:spcPts val="600"/>
              </a:spcBef>
            </a:pPr>
            <a:endParaRPr lang="cs-CZ" sz="2000" b="1" dirty="0">
              <a:solidFill>
                <a:srgbClr val="C00000"/>
              </a:solidFill>
              <a:latin typeface="Barlow" panose="00000500000000000000" pitchFamily="2" charset="-18"/>
            </a:endParaRPr>
          </a:p>
        </p:txBody>
      </p:sp>
      <p:pic>
        <p:nvPicPr>
          <p:cNvPr id="3" name="obrázek 1">
            <a:extLst>
              <a:ext uri="{FF2B5EF4-FFF2-40B4-BE49-F238E27FC236}">
                <a16:creationId xmlns:a16="http://schemas.microsoft.com/office/drawing/2014/main" id="{9F7BD10C-CCC9-33DF-5607-D9F55BE80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768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75612CA2-E96D-A7A2-BB28-86188A5F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578" y="863052"/>
            <a:ext cx="11826239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Přínosy komunitní energetiky - informace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DE7E1931-C3D1-7A74-D542-63AF6FA987AB}"/>
              </a:ext>
            </a:extLst>
          </p:cNvPr>
          <p:cNvSpPr txBox="1">
            <a:spLocks/>
          </p:cNvSpPr>
          <p:nvPr/>
        </p:nvSpPr>
        <p:spPr>
          <a:xfrm>
            <a:off x="990963" y="1579012"/>
            <a:ext cx="10728960" cy="4362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u="sng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Vzdělávací SEMINÁŘ pro místní občany i organizace</a:t>
            </a:r>
          </a:p>
          <a:p>
            <a:endParaRPr lang="cs-CZ" sz="2400" b="1" dirty="0">
              <a:solidFill>
                <a:schemeClr val="accent1">
                  <a:lumMod val="50000"/>
                </a:schemeClr>
              </a:solidFill>
              <a:latin typeface="Barlow" pitchFamily="2" charset="0"/>
              <a:ea typeface="+mn-ea"/>
              <a:cs typeface="+mn-cs"/>
            </a:endParaRP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Hlavních principy Moderní energetiky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Výhody energetických společenství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Výhody sdílení energií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Každé úterý, 18:00 – 19:00 hod., on line</a:t>
            </a:r>
          </a:p>
          <a:p>
            <a:endParaRPr lang="cs-CZ" sz="2400" b="1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  <a:p>
            <a:r>
              <a:rPr lang="cs-CZ" sz="2400" b="1" dirty="0">
                <a:solidFill>
                  <a:srgbClr val="C00000"/>
                </a:solidFill>
                <a:latin typeface="Barlow" pitchFamily="2" charset="0"/>
              </a:rPr>
              <a:t>         </a:t>
            </a:r>
            <a:r>
              <a:rPr lang="cs-CZ" sz="2400" b="1" dirty="0">
                <a:solidFill>
                  <a:srgbClr val="C00000"/>
                </a:solidFill>
                <a:latin typeface="Barlow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https://www.energeticka-bilance.cz/seminar-vyhody/</a:t>
            </a:r>
            <a:endParaRPr lang="cs-CZ" sz="2400" b="1" dirty="0">
              <a:solidFill>
                <a:srgbClr val="C00000"/>
              </a:solidFill>
              <a:latin typeface="Barlow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F68794E-BEC4-290B-EDF0-403B69793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16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75612CA2-E96D-A7A2-BB28-86188A5F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978" y="846557"/>
            <a:ext cx="11826239" cy="645160"/>
          </a:xfrm>
        </p:spPr>
        <p:txBody>
          <a:bodyPr>
            <a:normAutofit/>
          </a:bodyPr>
          <a:lstStyle/>
          <a:p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DISKUZE – prostor pro Vaše dotazy</a:t>
            </a:r>
            <a:endParaRPr lang="cs-CZ" sz="3400" b="1" dirty="0">
              <a:solidFill>
                <a:schemeClr val="accent1">
                  <a:lumMod val="50000"/>
                </a:schemeClr>
              </a:solidFill>
              <a:latin typeface="Barlow" pitchFamily="2" charset="0"/>
              <a:ea typeface="+mn-ea"/>
              <a:cs typeface="+mn-cs"/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DE7E1931-C3D1-7A74-D542-63AF6FA987AB}"/>
              </a:ext>
            </a:extLst>
          </p:cNvPr>
          <p:cNvSpPr txBox="1">
            <a:spLocks/>
          </p:cNvSpPr>
          <p:nvPr/>
        </p:nvSpPr>
        <p:spPr>
          <a:xfrm>
            <a:off x="990963" y="1579012"/>
            <a:ext cx="10728960" cy="4362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400" b="1" dirty="0">
              <a:solidFill>
                <a:srgbClr val="C00000"/>
              </a:solidFill>
              <a:latin typeface="Barlow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F68794E-BEC4-290B-EDF0-403B6979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C9E9D87-2E5E-A4F6-8C70-BD716B82C075}"/>
              </a:ext>
            </a:extLst>
          </p:cNvPr>
          <p:cNvSpPr txBox="1"/>
          <p:nvPr/>
        </p:nvSpPr>
        <p:spPr>
          <a:xfrm>
            <a:off x="896578" y="1579012"/>
            <a:ext cx="10055729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kumimoji="0" lang="cs-CZ" sz="28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Jaké jsou trendy v energetice obecně?</a:t>
            </a:r>
          </a:p>
          <a:p>
            <a:pPr lvl="2"/>
            <a:r>
              <a:rPr kumimoji="0" lang="cs-CZ" sz="2400" i="0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a) výstavba lokálních zdrojů a jejich sdílení</a:t>
            </a:r>
          </a:p>
          <a:p>
            <a:pPr lvl="2"/>
            <a:r>
              <a:rPr lang="cs-CZ" sz="24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b) snižování energetické náročnosti budov</a:t>
            </a:r>
          </a:p>
          <a:p>
            <a:pPr lvl="2"/>
            <a:r>
              <a:rPr kumimoji="0" lang="cs-CZ" sz="2400" i="0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c) Snižování produkce energie z neobnovitelných zdrojů</a:t>
            </a:r>
          </a:p>
          <a:p>
            <a:r>
              <a:rPr lang="cs-CZ" sz="2400" b="1" dirty="0">
                <a:solidFill>
                  <a:srgbClr val="C00000"/>
                </a:solidFill>
                <a:latin typeface="Calibri" panose="020F0502020204030204"/>
                <a:ea typeface="+mj-ea"/>
                <a:cs typeface="+mj-cs"/>
              </a:rPr>
              <a:t>      Důsledkem je digitalizace a decentralizace energetiky</a:t>
            </a:r>
          </a:p>
          <a:p>
            <a:endParaRPr lang="cs-CZ" sz="2400" b="1" u="sng" dirty="0">
              <a:solidFill>
                <a:srgbClr val="4472C4">
                  <a:lumMod val="50000"/>
                </a:srgbClr>
              </a:solidFill>
              <a:latin typeface="Calibri" panose="020F0502020204030204"/>
              <a:ea typeface="+mj-ea"/>
              <a:cs typeface="+mj-cs"/>
            </a:endParaRPr>
          </a:p>
          <a:p>
            <a:r>
              <a:rPr lang="cs-CZ" sz="2400" b="1" u="sng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2. </a:t>
            </a:r>
            <a:r>
              <a:rPr kumimoji="0" lang="cs-CZ" sz="28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Jaké jsou aktuální trendy v energetice - domácnosti?</a:t>
            </a:r>
          </a:p>
          <a:p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	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a) snížit spotřebu (zateplovat a topit a ohřívat jen v čase a místě, kde je potřeba)</a:t>
            </a:r>
          </a:p>
          <a:p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	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/>
                <a:ea typeface="+mj-ea"/>
                <a:cs typeface="+mj-cs"/>
              </a:rPr>
              <a:t>    dotace – NZÚ, oprav dům po babičce atd.</a:t>
            </a:r>
          </a:p>
          <a:p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	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b) pořídit si přiměřenou FVE s akumulací </a:t>
            </a:r>
          </a:p>
          <a:p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	    </a:t>
            </a:r>
            <a:r>
              <a:rPr lang="cs-CZ" sz="2000" b="1" dirty="0">
                <a:solidFill>
                  <a:srgbClr val="00B050"/>
                </a:solidFill>
                <a:latin typeface="Calibri" panose="020F0502020204030204"/>
                <a:ea typeface="+mj-ea"/>
                <a:cs typeface="+mj-cs"/>
              </a:rPr>
              <a:t>dotace – NZÚ pro občany, OP TAK – dotace s úvěrem pro firmy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	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c) sdílet elektřinu (přebytky i nedostatky)</a:t>
            </a:r>
          </a:p>
          <a:p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	  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od 1.8. možná registrace na EDC</a:t>
            </a:r>
          </a:p>
          <a:p>
            <a:r>
              <a:rPr lang="cs-CZ" sz="2400" b="1" dirty="0">
                <a:solidFill>
                  <a:srgbClr val="C00000"/>
                </a:solidFill>
                <a:latin typeface="Calibri" panose="020F0502020204030204"/>
                <a:ea typeface="+mj-ea"/>
                <a:cs typeface="+mj-cs"/>
              </a:rPr>
              <a:t>    Jak se zapojit konkrétně – přihlásit se na seminář o sdílení a vyplnit anketu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23940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75612CA2-E96D-A7A2-BB28-86188A5F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890204"/>
            <a:ext cx="10260949" cy="645160"/>
          </a:xfrm>
        </p:spPr>
        <p:txBody>
          <a:bodyPr>
            <a:normAutofit/>
          </a:bodyPr>
          <a:lstStyle/>
          <a:p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DISKUZE – prostor pro Vaše dotazy</a:t>
            </a:r>
            <a:endParaRPr lang="cs-CZ" sz="3400" b="1" dirty="0">
              <a:solidFill>
                <a:schemeClr val="accent1">
                  <a:lumMod val="50000"/>
                </a:schemeClr>
              </a:solidFill>
              <a:latin typeface="Barlow" pitchFamily="2" charset="0"/>
              <a:ea typeface="+mn-ea"/>
              <a:cs typeface="+mn-cs"/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DE7E1931-C3D1-7A74-D542-63AF6FA987AB}"/>
              </a:ext>
            </a:extLst>
          </p:cNvPr>
          <p:cNvSpPr txBox="1">
            <a:spLocks/>
          </p:cNvSpPr>
          <p:nvPr/>
        </p:nvSpPr>
        <p:spPr>
          <a:xfrm>
            <a:off x="591127" y="1579012"/>
            <a:ext cx="11128796" cy="4362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400" b="1" dirty="0">
              <a:solidFill>
                <a:srgbClr val="C00000"/>
              </a:solidFill>
              <a:latin typeface="Barlow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F68794E-BEC4-290B-EDF0-403B6979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C9E9D87-2E5E-A4F6-8C70-BD716B82C075}"/>
              </a:ext>
            </a:extLst>
          </p:cNvPr>
          <p:cNvSpPr txBox="1"/>
          <p:nvPr/>
        </p:nvSpPr>
        <p:spPr>
          <a:xfrm>
            <a:off x="711200" y="1911597"/>
            <a:ext cx="1072896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u="sng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Jak můžeme v následujících 5 letech společně ušetřit na energiích?</a:t>
            </a:r>
          </a:p>
          <a:p>
            <a:endParaRPr lang="cs-CZ" sz="1400" dirty="0"/>
          </a:p>
          <a:p>
            <a:pPr marL="342900" indent="-342900">
              <a:buAutoNum type="arabicPeriod"/>
            </a:pPr>
            <a:r>
              <a:rPr lang="cs-CZ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Čerpat dotace na snížení energetické náročnosti 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/>
              </a:rPr>
              <a:t>– nejlevnější energie je ta, kterou nespotřebuji</a:t>
            </a:r>
          </a:p>
          <a:p>
            <a:pPr marL="342900" indent="-342900">
              <a:buAutoNum type="arabicPeriod"/>
            </a:pPr>
            <a:r>
              <a:rPr lang="cs-CZ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Budovat FVE s akumulací </a:t>
            </a:r>
            <a:r>
              <a:rPr lang="cs-CZ" sz="24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– 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/>
              </a:rPr>
              <a:t>jen ten kdo má spotřebu alespoň 6 MWh ročně </a:t>
            </a:r>
            <a:r>
              <a:rPr lang="cs-CZ" sz="24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(lépe vice jak 10 MWh)</a:t>
            </a:r>
          </a:p>
          <a:p>
            <a:pPr marL="342900" indent="-342900">
              <a:buAutoNum type="arabicPeriod"/>
            </a:pPr>
            <a:r>
              <a:rPr lang="cs-CZ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Vyrobenou či uloženou energii výhodně sdílet </a:t>
            </a:r>
            <a:r>
              <a:rPr lang="cs-CZ" sz="24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= 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/>
              </a:rPr>
              <a:t>občané – firmy – obec = energetická komunita = energetické společenství </a:t>
            </a:r>
          </a:p>
          <a:p>
            <a:pPr marL="342900" indent="-342900">
              <a:buAutoNum type="arabicPeriod"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indent="-342900">
              <a:buAutoNum type="arabicPeriod"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49773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75612CA2-E96D-A7A2-BB28-86188A5F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077" y="843369"/>
            <a:ext cx="11156505" cy="645160"/>
          </a:xfrm>
        </p:spPr>
        <p:txBody>
          <a:bodyPr>
            <a:normAutofit/>
          </a:bodyPr>
          <a:lstStyle/>
          <a:p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DISKUZE – prostor pro Vaše dotazy</a:t>
            </a:r>
            <a:endParaRPr lang="cs-CZ" sz="3400" b="1" dirty="0">
              <a:solidFill>
                <a:schemeClr val="accent1">
                  <a:lumMod val="50000"/>
                </a:schemeClr>
              </a:solidFill>
              <a:latin typeface="Barlow" pitchFamily="2" charset="0"/>
              <a:ea typeface="+mn-ea"/>
              <a:cs typeface="+mn-cs"/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DE7E1931-C3D1-7A74-D542-63AF6FA987AB}"/>
              </a:ext>
            </a:extLst>
          </p:cNvPr>
          <p:cNvSpPr txBox="1">
            <a:spLocks/>
          </p:cNvSpPr>
          <p:nvPr/>
        </p:nvSpPr>
        <p:spPr>
          <a:xfrm>
            <a:off x="387927" y="1579012"/>
            <a:ext cx="11331996" cy="50783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400" b="1" dirty="0">
              <a:solidFill>
                <a:srgbClr val="C00000"/>
              </a:solidFill>
              <a:latin typeface="Barlow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F68794E-BEC4-290B-EDF0-403B6979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C9E9D87-2E5E-A4F6-8C70-BD716B82C075}"/>
              </a:ext>
            </a:extLst>
          </p:cNvPr>
          <p:cNvSpPr txBox="1"/>
          <p:nvPr/>
        </p:nvSpPr>
        <p:spPr>
          <a:xfrm>
            <a:off x="472077" y="1579012"/>
            <a:ext cx="1072896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u="sng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Kde s úsporami energií ve vlastním domě začít?</a:t>
            </a:r>
          </a:p>
          <a:p>
            <a:endParaRPr lang="cs-CZ" sz="1400" dirty="0"/>
          </a:p>
          <a:p>
            <a:pPr marL="342900" indent="-342900">
              <a:buAutoNum type="arabicPeriod"/>
            </a:pPr>
            <a:r>
              <a:rPr lang="cs-CZ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VLASTNÍ EDUKACE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/>
                <a:ea typeface="+mj-ea"/>
                <a:cs typeface="+mj-cs"/>
              </a:rPr>
              <a:t>– přihlásit se na seminář o sdílení </a:t>
            </a:r>
            <a:endParaRPr lang="cs-CZ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342900" indent="-342900">
              <a:buAutoNum type="arabicPeriod"/>
            </a:pPr>
            <a:r>
              <a:rPr lang="cs-CZ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Čerpat dotace na snížení energetické náročnosti </a:t>
            </a:r>
            <a:r>
              <a:rPr lang="cs-CZ" sz="2400" dirty="0">
                <a:solidFill>
                  <a:srgbClr val="C00000"/>
                </a:solidFill>
                <a:latin typeface="Calibri" panose="020F0502020204030204"/>
              </a:rPr>
              <a:t>– 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/>
              </a:rPr>
              <a:t>poradit se s odborníkem NZÚ</a:t>
            </a:r>
          </a:p>
          <a:p>
            <a:pPr marL="342900" indent="-342900">
              <a:buAutoNum type="arabicPeriod"/>
            </a:pPr>
            <a:r>
              <a:rPr lang="cs-CZ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Vyrobenou či uloženou energii výhodně sdílet </a:t>
            </a:r>
            <a:r>
              <a:rPr lang="cs-CZ" sz="2400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= 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/>
                <a:ea typeface="+mj-ea"/>
                <a:cs typeface="+mj-cs"/>
              </a:rPr>
              <a:t>přihlásit se na seminář o sdílení a vyplnit anketu</a:t>
            </a:r>
            <a:endParaRPr lang="cs-CZ" sz="2400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lang="cs-CZ" sz="2800" b="1" u="sng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Do kterých energetických projektů investovat a kolik to bude stát?</a:t>
            </a:r>
          </a:p>
          <a:p>
            <a:pPr marL="457200" indent="-457200">
              <a:buFontTx/>
              <a:buAutoNum type="arabicPeriod"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Investovat jen do promyšlených a připravených a hlavně PŘIMĚŘENÝCH PROJKETŮ VŮČI SPOTŘEBĚ BUDOVY </a:t>
            </a:r>
            <a:r>
              <a:rPr lang="cs-CZ" sz="2400" b="1" dirty="0">
                <a:solidFill>
                  <a:srgbClr val="C00000"/>
                </a:solidFill>
                <a:latin typeface="Calibri" panose="020F0502020204030204"/>
                <a:ea typeface="+mj-ea"/>
                <a:cs typeface="+mj-cs"/>
              </a:rPr>
              <a:t>– přihlásit se na seminář o sdílení </a:t>
            </a:r>
            <a:endParaRPr lang="cs-CZ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457200" indent="-457200">
              <a:buAutoNum type="arabicPeriod"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indent="-457200">
              <a:buAutoNum type="arabicPeriod"/>
            </a:pPr>
            <a:r>
              <a:rPr lang="cs-CZ" sz="2400" b="1" dirty="0">
                <a:solidFill>
                  <a:srgbClr val="00B050"/>
                </a:solidFill>
                <a:latin typeface="Calibri" panose="020F0502020204030204"/>
              </a:rPr>
              <a:t>Vždy sledovat nejen návratnost, ale také kdo ji garantuje a jaké jsou záruky a servis = co se stane, když něco přestane fungovat?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indent="-342900">
              <a:buAutoNum type="arabicPeriod"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53611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75612CA2-E96D-A7A2-BB28-86188A5F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578" y="863052"/>
            <a:ext cx="11826239" cy="645160"/>
          </a:xfrm>
        </p:spPr>
        <p:txBody>
          <a:bodyPr>
            <a:normAutofit/>
          </a:bodyPr>
          <a:lstStyle/>
          <a:p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DISKUZE – prostor pro Vaše dotazy</a:t>
            </a:r>
            <a:endParaRPr lang="cs-CZ" sz="3400" b="1" dirty="0">
              <a:solidFill>
                <a:schemeClr val="accent1">
                  <a:lumMod val="50000"/>
                </a:schemeClr>
              </a:solidFill>
              <a:latin typeface="Barlow" pitchFamily="2" charset="0"/>
              <a:ea typeface="+mn-ea"/>
              <a:cs typeface="+mn-cs"/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DE7E1931-C3D1-7A74-D542-63AF6FA987AB}"/>
              </a:ext>
            </a:extLst>
          </p:cNvPr>
          <p:cNvSpPr txBox="1">
            <a:spLocks/>
          </p:cNvSpPr>
          <p:nvPr/>
        </p:nvSpPr>
        <p:spPr>
          <a:xfrm>
            <a:off x="990963" y="1579012"/>
            <a:ext cx="10728960" cy="4362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400" b="1" dirty="0">
              <a:solidFill>
                <a:srgbClr val="C00000"/>
              </a:solidFill>
              <a:latin typeface="Barlow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F68794E-BEC4-290B-EDF0-403B6979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C9E9D87-2E5E-A4F6-8C70-BD716B82C075}"/>
              </a:ext>
            </a:extLst>
          </p:cNvPr>
          <p:cNvSpPr txBox="1"/>
          <p:nvPr/>
        </p:nvSpPr>
        <p:spPr>
          <a:xfrm>
            <a:off x="990962" y="2074783"/>
            <a:ext cx="9701919" cy="3118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Děkujeme Vám za pozornost </a:t>
            </a:r>
            <a:b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 těšíme se na další setkání s Vámi, na kterém Vám představíme: 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algn="ctr"/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návrh Akčního plánu energetických opatření pro vaši obec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8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j-ea"/>
                <a:cs typeface="+mj-cs"/>
              </a:rPr>
              <a:t>výsledky ankety zájmu o sdílení elektřiny a OZE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41605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1B2A0F-E7DE-ABF6-077A-95C728001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5" y="871724"/>
            <a:ext cx="10515600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D6B427-F08B-1760-4566-326DFC6FA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262" y="1936866"/>
            <a:ext cx="10515600" cy="46672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Cíle a užitky Energetické koncepce pro obec a její občany 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Představení realizačního týmu 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Harmonogram realizace MEK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Informační energetické centrum a další informační kanály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Zahájení průzkum zájmu o sdílení elektřiny a investice do OZE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Odpovědi na dotazy</a:t>
            </a:r>
            <a:endParaRPr lang="cs-CZ" sz="20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  <a:p>
            <a:pPr marL="0" indent="0">
              <a:buNone/>
            </a:pPr>
            <a:endParaRPr lang="cs-CZ" sz="20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pic>
        <p:nvPicPr>
          <p:cNvPr id="4" name="obrázek 1">
            <a:extLst>
              <a:ext uri="{FF2B5EF4-FFF2-40B4-BE49-F238E27FC236}">
                <a16:creationId xmlns:a16="http://schemas.microsoft.com/office/drawing/2014/main" id="{5C46676D-9487-22D3-785C-7058AE3D4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03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5944A6-A9DB-08B4-C79B-EF1FFA55B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301" y="1429165"/>
            <a:ext cx="10515600" cy="768539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Cíle Místní energetické koncepce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B29D86-951C-B0B0-B00C-3CE95FCDA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9" y="2636932"/>
            <a:ext cx="10515600" cy="3603585"/>
          </a:xfrm>
        </p:spPr>
        <p:txBody>
          <a:bodyPr>
            <a:normAutofit/>
          </a:bodyPr>
          <a:lstStyle/>
          <a:p>
            <a:pPr marL="457200" indent="0">
              <a:lnSpc>
                <a:spcPct val="170000"/>
              </a:lnSpc>
              <a:buNone/>
            </a:pPr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Energetická koncepce definuje tři strategické cíle: </a:t>
            </a:r>
          </a:p>
          <a:p>
            <a:pPr marL="914400" indent="-457200">
              <a:lnSpc>
                <a:spcPct val="170000"/>
              </a:lnSpc>
              <a:buAutoNum type="arabicParenR"/>
            </a:pPr>
            <a:r>
              <a:rPr lang="cs-CZ" sz="24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Optimalizace výroby a spotřeby energie v lokalitě obce.</a:t>
            </a:r>
          </a:p>
          <a:p>
            <a:pPr marL="914400" indent="-457200">
              <a:lnSpc>
                <a:spcPct val="170000"/>
              </a:lnSpc>
              <a:buFont typeface="Arial" panose="020B0604020202020204" pitchFamily="34" charset="0"/>
              <a:buAutoNum type="arabicParenR"/>
            </a:pPr>
            <a:r>
              <a:rPr lang="cs-CZ" sz="24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Akční plán energeticky úsporných opatření obce.</a:t>
            </a:r>
          </a:p>
          <a:p>
            <a:pPr marL="914400" indent="-457200">
              <a:lnSpc>
                <a:spcPct val="170000"/>
              </a:lnSpc>
              <a:buFont typeface="Arial" panose="020B0604020202020204" pitchFamily="34" charset="0"/>
              <a:buAutoNum type="arabicParenR"/>
            </a:pPr>
            <a:r>
              <a:rPr lang="cs-CZ" sz="24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Ověření ekonomického potenciálu pro sdílení elektřiny</a:t>
            </a: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F99C903A-13B1-5067-AB8B-09DAE4938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39D4773-FD38-C332-5B7A-41DE4E630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35" y="669585"/>
            <a:ext cx="3612414" cy="222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5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5944A6-A9DB-08B4-C79B-EF1FFA55B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6557"/>
            <a:ext cx="10515600" cy="768539"/>
          </a:xfrm>
        </p:spPr>
        <p:txBody>
          <a:bodyPr>
            <a:normAutofit/>
          </a:bodyPr>
          <a:lstStyle/>
          <a:p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Barlow" pitchFamily="2" charset="0"/>
              </a:rPr>
              <a:t>Užitky Místní energetické koncepce </a:t>
            </a:r>
            <a:endParaRPr lang="cs-CZ" sz="3400" b="1" dirty="0">
              <a:solidFill>
                <a:schemeClr val="accent1">
                  <a:lumMod val="50000"/>
                </a:schemeClr>
              </a:solidFill>
              <a:latin typeface="Barlow" pitchFamily="2" charset="0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B29D86-951C-B0B0-B00C-3CE95FCDA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679" y="1615096"/>
            <a:ext cx="10515600" cy="4782273"/>
          </a:xfrm>
        </p:spPr>
        <p:txBody>
          <a:bodyPr>
            <a:normAutofit fontScale="62500" lnSpcReduction="20000"/>
          </a:bodyPr>
          <a:lstStyle/>
          <a:p>
            <a:pPr marL="457200" indent="0">
              <a:lnSpc>
                <a:spcPct val="170000"/>
              </a:lnSpc>
              <a:buNone/>
            </a:pPr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1) Podpora lokálních řešení a soběstačnosti = zvýšení energetické bezpečnosti</a:t>
            </a:r>
            <a:r>
              <a:rPr lang="cs-CZ" sz="34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 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Zhodnotit potenciál využití lokálních obnovitelných zdrojů energie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(FVE, větrné turbíny, kogenerace) 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rgbClr val="C00000"/>
                </a:solidFill>
                <a:latin typeface="Barlow" pitchFamily="2" charset="0"/>
              </a:rPr>
              <a:t>Užitkem je snížit závislost na externích dodavatelích energie  </a:t>
            </a:r>
          </a:p>
          <a:p>
            <a:pPr marL="457200" indent="0">
              <a:lnSpc>
                <a:spcPct val="170000"/>
              </a:lnSpc>
              <a:buNone/>
            </a:pPr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2) Úspora energií = nejlevnější je vždy energie, která není spotřebována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Vytvořit zásobník konkrétních úsporných řešení pro každou obecní budovu 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rgbClr val="C00000"/>
                </a:solidFill>
                <a:latin typeface="Barlow" pitchFamily="2" charset="0"/>
              </a:rPr>
              <a:t>Užitkem je snížení nebo udržení nákladů na energie i při dalším růstu cen </a:t>
            </a:r>
          </a:p>
          <a:p>
            <a:pPr marL="457200" indent="0">
              <a:lnSpc>
                <a:spcPct val="170000"/>
              </a:lnSpc>
              <a:buNone/>
            </a:pPr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3) Sdílení případných přebytků energie z obnovitelných zdrojů v rámci obce a vytvoření energetické komunity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Zmapovat energetický potenciál sdílení elektřiny na území obce 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rgbClr val="C00000"/>
                </a:solidFill>
                <a:latin typeface="Barlow" pitchFamily="2" charset="0"/>
              </a:rPr>
              <a:t>Užitkem je zjistit, kolik by mohlo sdílení elektřiny vydělat / ušetřit a zda má smysl do něj investovat</a:t>
            </a: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371B822D-70F8-7ABB-E827-E7E040A7C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299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2EEE55-820E-06D1-7CC1-77D48E971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6557"/>
            <a:ext cx="10515600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rgbClr val="4472C4">
                    <a:lumMod val="50000"/>
                  </a:srgbClr>
                </a:solidFill>
                <a:latin typeface="Barlow" pitchFamily="2" charset="0"/>
              </a:rPr>
              <a:t>Užitky Místní energetické koncepce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C9EB37-EEB2-8386-EC63-D591B30B9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624" y="1583909"/>
            <a:ext cx="10515600" cy="4827481"/>
          </a:xfrm>
        </p:spPr>
        <p:txBody>
          <a:bodyPr>
            <a:noAutofit/>
          </a:bodyPr>
          <a:lstStyle/>
          <a:p>
            <a: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Finanční úspory </a:t>
            </a:r>
            <a:r>
              <a:rPr lang="cs-CZ" sz="2000" b="1" u="sng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pro obec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– díky promyšlenému plánu investic: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Obec sníží se riziko nedomyšlených investic s dlouhou návratností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Obec bude umět bojovat se současným i budoucím zvyšováním cen energií</a:t>
            </a:r>
          </a:p>
          <a:p>
            <a:pPr marL="742950" indent="-285750">
              <a:spcBef>
                <a:spcPts val="600"/>
              </a:spcBef>
              <a:spcAft>
                <a:spcPts val="600"/>
              </a:spcAft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Finanční úspory </a:t>
            </a:r>
            <a:r>
              <a:rPr lang="cs-CZ" sz="2000" b="1" u="sng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pro místní firmy, občany a organizace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: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Na sdílení elektřiny mohou vydělat jak výrobci, tak odběratelé.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u="sng" dirty="0">
                <a:solidFill>
                  <a:srgbClr val="002060"/>
                </a:solidFill>
                <a:latin typeface="Barlow" pitchFamily="2" charset="0"/>
              </a:rPr>
              <a:t>Podmínkou je sladění výroby a spotřeby v čase a dohoda o ceně</a:t>
            </a:r>
          </a:p>
          <a:p>
            <a:pPr marL="742950" indent="-285750">
              <a:spcBef>
                <a:spcPts val="600"/>
              </a:spcBef>
              <a:spcAft>
                <a:spcPts val="600"/>
              </a:spcAft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Environmentální přínosy a udržitelný rozvoj: 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Investice do OZE a sdílení elektřiny pomáhá snižovat emise skleníkových plynů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Ve výsledku vede i ke snížení lokálních emisí</a:t>
            </a:r>
            <a:endParaRPr lang="cs-CZ" sz="2400" b="1" dirty="0">
              <a:solidFill>
                <a:srgbClr val="C00000"/>
              </a:solidFill>
              <a:latin typeface="Barlow" pitchFamily="2" charset="0"/>
            </a:endParaRPr>
          </a:p>
          <a:p>
            <a:pPr marL="457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400" b="1" dirty="0">
                <a:solidFill>
                  <a:srgbClr val="C00000"/>
                </a:solidFill>
                <a:latin typeface="Barlow" pitchFamily="2" charset="0"/>
              </a:rPr>
              <a:t>Odpovědný přístup k řešení energetické problematiky zlepšuje životní podmínky a další udržitelný rozvoj obce.</a:t>
            </a:r>
          </a:p>
          <a:p>
            <a:pPr marL="457200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24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5CB0AEE5-CDD2-0F24-7317-CEDF0A6E4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388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5F1135-18E3-31A5-7533-EC2DF56E5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0722"/>
            <a:ext cx="10515600" cy="729793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Základní informace o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21D40D-34F3-6ACD-0594-AE87D6A49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143" y="1450515"/>
            <a:ext cx="11319443" cy="529072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Na zpracování koncepce byla obci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schválena dotace ve výši 95% </a:t>
            </a:r>
            <a:endParaRPr lang="cs-CZ" sz="20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Realizace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 projektu MEK byla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schválena zastupitelstvem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obce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Proběhlo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výběrové řízení na externího dodavatele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odborných služeb v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ítězným dodavatelem pro zpracování MEK je firma: EUROPRIMA CZ s.r.o. s tím, že vzdělávací semináře a dotazníkové šetření probíhá ve spolupráci se společností Energetická bilance a poradenství  s.r.o.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Realizační tým projektu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je sestaven z těchto osob: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cs-CZ" sz="1600" b="1" dirty="0">
              <a:solidFill>
                <a:srgbClr val="C00000"/>
              </a:solidFill>
              <a:latin typeface="Barlow" pitchFamily="2" charset="0"/>
            </a:endParaRPr>
          </a:p>
          <a:p>
            <a:endParaRPr lang="cs-CZ" sz="26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  <a:p>
            <a:pPr marL="0" indent="0">
              <a:buNone/>
            </a:pPr>
            <a:endParaRPr lang="cs-CZ" sz="26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680832A7-9776-601C-9E89-1C85A6E36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FC5FA74-21E4-8C71-4D1C-53F855614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435" y="4470400"/>
            <a:ext cx="7627932" cy="19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1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3D33C3-785E-2D79-9488-AD99F5947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271"/>
            <a:ext cx="10515600" cy="645160"/>
          </a:xfrm>
        </p:spPr>
        <p:txBody>
          <a:bodyPr/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Harmonogram realizace  - orientační</a:t>
            </a:r>
          </a:p>
        </p:txBody>
      </p:sp>
      <p:pic>
        <p:nvPicPr>
          <p:cNvPr id="4" name="obrázek 1">
            <a:extLst>
              <a:ext uri="{FF2B5EF4-FFF2-40B4-BE49-F238E27FC236}">
                <a16:creationId xmlns:a16="http://schemas.microsoft.com/office/drawing/2014/main" id="{18F33479-30A0-0440-DEB4-23EF87258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1250BFA-C6E4-9BCC-8153-5BF034035E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1344" y="1466888"/>
            <a:ext cx="7920676" cy="516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60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5F1135-18E3-31A5-7533-EC2DF56E5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402" y="745647"/>
            <a:ext cx="10515600" cy="729793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+mn-ea"/>
                <a:cs typeface="+mn-cs"/>
              </a:rPr>
              <a:t>Komunikační a informační kanály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21D40D-34F3-6ACD-0594-AE87D6A49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402" y="1567774"/>
            <a:ext cx="10515600" cy="495409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Existují 3 způsoby získání informací a komunikace: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000" b="1" u="sng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Osobní konzultace po předchozí dohodě </a:t>
            </a:r>
            <a:r>
              <a:rPr lang="cs-CZ" dirty="0">
                <a:solidFill>
                  <a:srgbClr val="002060"/>
                </a:solidFill>
                <a:latin typeface="Barlow" pitchFamily="2" charset="0"/>
              </a:rPr>
              <a:t>–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informace na obecním úřadě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000" b="1" u="sng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Účastnit se zdarma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VZDĚLÁVACÍCH ON-LINE SEMINÁŘŮ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o komunitní energetice</a:t>
            </a:r>
          </a:p>
          <a:p>
            <a:pPr lvl="2"/>
            <a:r>
              <a:rPr lang="cs-CZ" dirty="0">
                <a:solidFill>
                  <a:srgbClr val="002060"/>
                </a:solidFill>
                <a:latin typeface="Barlow" pitchFamily="2" charset="0"/>
              </a:rPr>
              <a:t>odkaz na webu obce</a:t>
            </a:r>
          </a:p>
          <a:p>
            <a:pPr lvl="2">
              <a:spcAft>
                <a:spcPts val="1200"/>
              </a:spcAft>
            </a:pPr>
            <a:r>
              <a:rPr lang="cs-CZ" dirty="0">
                <a:solidFill>
                  <a:srgbClr val="002060"/>
                </a:solidFill>
                <a:latin typeface="Barlow" pitchFamily="2" charset="0"/>
              </a:rPr>
              <a:t>odkaz na </a:t>
            </a:r>
            <a:r>
              <a:rPr lang="cs-CZ" b="1" dirty="0">
                <a:solidFill>
                  <a:srgbClr val="C00000"/>
                </a:solidFill>
                <a:latin typeface="Barlow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https://www.energeticka-bilance.cz/seminar-vyhody/</a:t>
            </a:r>
            <a:endParaRPr lang="cs-CZ" b="1" dirty="0">
              <a:solidFill>
                <a:srgbClr val="C00000"/>
              </a:solidFill>
              <a:latin typeface="Barlow" pitchFamily="2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Vyplnit ANKETU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zájmu o sdílení elektřiny a investic do OZE</a:t>
            </a:r>
          </a:p>
          <a:p>
            <a:pPr lvl="2"/>
            <a:r>
              <a:rPr lang="cs-CZ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dotazník na webu obce i k osobnímu vyplnění na EIC viz výše)</a:t>
            </a:r>
          </a:p>
          <a:p>
            <a:pPr lvl="2">
              <a:spcAft>
                <a:spcPts val="1200"/>
              </a:spcAft>
            </a:pPr>
            <a:r>
              <a:rPr lang="cs-CZ" dirty="0">
                <a:solidFill>
                  <a:srgbClr val="002060"/>
                </a:solidFill>
                <a:latin typeface="Barlow" pitchFamily="2" charset="0"/>
              </a:rPr>
              <a:t>odkaz na </a:t>
            </a:r>
            <a:r>
              <a:rPr lang="cs-CZ" b="1" dirty="0">
                <a:solidFill>
                  <a:srgbClr val="C00000"/>
                </a:solidFill>
                <a:latin typeface="Barlow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http://www.energeticka-bilance.cz/anketa</a:t>
            </a:r>
            <a:endParaRPr lang="cs-CZ" b="1" dirty="0">
              <a:solidFill>
                <a:srgbClr val="C00000"/>
              </a:solidFill>
              <a:latin typeface="Barlow" pitchFamily="2" charset="0"/>
            </a:endParaRPr>
          </a:p>
          <a:p>
            <a:endParaRPr lang="cs-CZ" sz="26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  <a:p>
            <a:pPr marL="0" indent="0">
              <a:buNone/>
            </a:pPr>
            <a:endParaRPr lang="cs-CZ" sz="26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FA075250-ECF1-6997-25C6-1BDE5CB6F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60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1">
            <a:extLst>
              <a:ext uri="{FF2B5EF4-FFF2-40B4-BE49-F238E27FC236}">
                <a16:creationId xmlns:a16="http://schemas.microsoft.com/office/drawing/2014/main" id="{FA075250-ECF1-6997-25C6-1BDE5CB6F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6966857" cy="63159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C206A95-1149-6E42-EEDC-5D8B96D11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8" y="830058"/>
            <a:ext cx="9719057" cy="578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5918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</TotalTime>
  <Words>1140</Words>
  <Application>Microsoft Office PowerPoint</Application>
  <PresentationFormat>Širokoúhlá obrazovka</PresentationFormat>
  <Paragraphs>137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4" baseType="lpstr">
      <vt:lpstr>Aptos</vt:lpstr>
      <vt:lpstr>Arial</vt:lpstr>
      <vt:lpstr>Barlow</vt:lpstr>
      <vt:lpstr>Calibri</vt:lpstr>
      <vt:lpstr>Calibri Light</vt:lpstr>
      <vt:lpstr>Poppins</vt:lpstr>
      <vt:lpstr>StarSymbol</vt:lpstr>
      <vt:lpstr>Motiv Office</vt:lpstr>
      <vt:lpstr>MÍSTNÍ ENERGETICKÁ KONCEPCE  </vt:lpstr>
      <vt:lpstr>Program</vt:lpstr>
      <vt:lpstr>Cíle Místní energetické koncepce</vt:lpstr>
      <vt:lpstr>Užitky Místní energetické koncepce </vt:lpstr>
      <vt:lpstr>Užitky Místní energetické koncepce </vt:lpstr>
      <vt:lpstr>Základní informace o projektu</vt:lpstr>
      <vt:lpstr>Harmonogram realizace  - orientační</vt:lpstr>
      <vt:lpstr>Komunikační a informační kanály</vt:lpstr>
      <vt:lpstr>Prezentace aplikace PowerPoint</vt:lpstr>
      <vt:lpstr>Prezentace aplikace PowerPoint</vt:lpstr>
      <vt:lpstr>Cíle a smysl ankety </vt:lpstr>
      <vt:lpstr>Přínosy komunitní energetiky - informace</vt:lpstr>
      <vt:lpstr>DISKUZE – prostor pro Vaše dotazy</vt:lpstr>
      <vt:lpstr>DISKUZE – prostor pro Vaše dotazy</vt:lpstr>
      <vt:lpstr>DISKUZE – prostor pro Vaše dotazy</vt:lpstr>
      <vt:lpstr>DISKUZE – prostor pro Vaše dotazy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Pracovni</dc:creator>
  <cp:lastModifiedBy>Jaroslav Kostohryz</cp:lastModifiedBy>
  <cp:revision>44</cp:revision>
  <dcterms:created xsi:type="dcterms:W3CDTF">2024-05-10T09:40:13Z</dcterms:created>
  <dcterms:modified xsi:type="dcterms:W3CDTF">2024-09-03T13:44:02Z</dcterms:modified>
</cp:coreProperties>
</file>