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79" r:id="rId4"/>
    <p:sldId id="266" r:id="rId5"/>
    <p:sldId id="268" r:id="rId6"/>
    <p:sldId id="261" r:id="rId7"/>
    <p:sldId id="271" r:id="rId8"/>
    <p:sldId id="281" r:id="rId9"/>
    <p:sldId id="4096" r:id="rId10"/>
    <p:sldId id="4095" r:id="rId11"/>
    <p:sldId id="273" r:id="rId12"/>
    <p:sldId id="274" r:id="rId13"/>
    <p:sldId id="4097" r:id="rId14"/>
    <p:sldId id="4099" r:id="rId15"/>
    <p:sldId id="4100" r:id="rId16"/>
    <p:sldId id="4098" r:id="rId1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Výchozí oddíl" id="{DE365974-B323-41E2-AFE7-123507B4CDB4}">
          <p14:sldIdLst>
            <p14:sldId id="256"/>
            <p14:sldId id="257"/>
            <p14:sldId id="279"/>
            <p14:sldId id="266"/>
            <p14:sldId id="268"/>
            <p14:sldId id="261"/>
            <p14:sldId id="271"/>
            <p14:sldId id="281"/>
            <p14:sldId id="4096"/>
            <p14:sldId id="4095"/>
            <p14:sldId id="273"/>
            <p14:sldId id="274"/>
            <p14:sldId id="4097"/>
            <p14:sldId id="4099"/>
          </p14:sldIdLst>
        </p14:section>
        <p14:section name="Oddíl bez názvu" id="{1619C56B-7F41-465A-8A94-35E86244128A}">
          <p14:sldIdLst>
            <p14:sldId id="4100"/>
            <p14:sldId id="4098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B5FC5CC-2306-43EC-A6B3-756AD48DF651}" v="290" dt="2024-06-11T06:19:36.36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664" autoAdjust="0"/>
    <p:restoredTop sz="94660"/>
  </p:normalViewPr>
  <p:slideViewPr>
    <p:cSldViewPr snapToGrid="0">
      <p:cViewPr varScale="1">
        <p:scale>
          <a:sx n="83" d="100"/>
          <a:sy n="83" d="100"/>
        </p:scale>
        <p:origin x="979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5/10/relationships/revisionInfo" Target="revisionInfo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52547F-8EFA-BB47-86C1-FE21E8412853}" type="datetimeFigureOut">
              <a:rPr lang="cs-CZ" smtClean="0"/>
              <a:t>3. 9. 2024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197270-23FD-B748-BEA8-3CF8E8D018B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63346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1AC81E-EE67-7062-543E-AADDF057225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336CE089-E82C-87CE-C0AA-427E4592AD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A98DE08-B6CB-FA70-731F-75501A90BD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CBB38-440B-4AFD-B2BF-996EA64E11E0}" type="datetimeFigureOut">
              <a:rPr lang="cs-CZ" smtClean="0"/>
              <a:t>3. 9. 2024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FCF16170-96B8-6BB6-3277-7AB54517C8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446C6D4-485D-8006-231E-D9E6D2A8E5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AD64-923B-45A2-BF99-5D154F521F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61755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E006F6-72F2-DAD2-7A1C-FA53A27052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BC463F3D-3ADF-B89F-5C91-DE43B090C8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9145AE5-C36C-7246-1D87-044D7D8A36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CBB38-440B-4AFD-B2BF-996EA64E11E0}" type="datetimeFigureOut">
              <a:rPr lang="cs-CZ" smtClean="0"/>
              <a:t>3. 9. 2024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E4A57F0-7EA1-EBE5-4B77-A96989608A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E63DA2D8-4D2C-A1CB-24D5-812E0B2245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AD64-923B-45A2-BF99-5D154F521F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35475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>
            <a:extLst>
              <a:ext uri="{FF2B5EF4-FFF2-40B4-BE49-F238E27FC236}">
                <a16:creationId xmlns:a16="http://schemas.microsoft.com/office/drawing/2014/main" id="{D212345A-4F58-958C-680D-A0790ABA48A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>
            <a:extLst>
              <a:ext uri="{FF2B5EF4-FFF2-40B4-BE49-F238E27FC236}">
                <a16:creationId xmlns:a16="http://schemas.microsoft.com/office/drawing/2014/main" id="{9D7F41F6-D831-BEF3-3EA8-2D84E1D398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95C2DD7-2564-BE9C-560C-8B7318245A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CBB38-440B-4AFD-B2BF-996EA64E11E0}" type="datetimeFigureOut">
              <a:rPr lang="cs-CZ" smtClean="0"/>
              <a:t>3. 9. 2024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01400360-1FB2-615F-7CAF-014F068734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319EA457-B342-3BFD-6644-EF09F0CB2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AD64-923B-45A2-BF99-5D154F521F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744999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efaul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61007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E1D5C7-F6BC-B709-DA20-33EB6E08BD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5843197-8768-BA25-F0D4-1496A1D7F9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9A59CC27-DDA8-6786-00E3-3B11C891C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CBB38-440B-4AFD-B2BF-996EA64E11E0}" type="datetimeFigureOut">
              <a:rPr lang="cs-CZ" smtClean="0"/>
              <a:t>3. 9. 2024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D81B59F-78D5-D766-6EF2-E308550E45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26944BC5-29FA-3147-0553-A884BCA05E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AD64-923B-45A2-BF99-5D154F521F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33607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B8205D-95A3-362E-B11D-02833C9D88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E960974-CD5C-D1DF-3499-90C2D76FD1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E99F6626-CE04-52A2-8144-8A5E343D9B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CBB38-440B-4AFD-B2BF-996EA64E11E0}" type="datetimeFigureOut">
              <a:rPr lang="cs-CZ" smtClean="0"/>
              <a:t>3. 9. 2024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C16DAFC0-D94E-D4CE-63F6-49446D45FD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0DB5AE2E-B84E-6401-6150-649734CFC8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AD64-923B-45A2-BF99-5D154F521F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7718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15BEE5D-FD98-F1C6-0718-3D9BD716A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A569287-916C-678C-4CDA-A3DE6149D08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76D421E1-75F1-C5D1-D8E7-C0490BAB18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C2CA74E7-1853-6209-30BD-9E3D420F1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CBB38-440B-4AFD-B2BF-996EA64E11E0}" type="datetimeFigureOut">
              <a:rPr lang="cs-CZ" smtClean="0"/>
              <a:t>3. 9. 2024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1C598E58-2CF3-2467-3338-C097DD312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F222425A-01E9-0EA6-040B-33A16A287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AD64-923B-45A2-BF99-5D154F521F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6548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3361449-5014-6078-6452-F0AF78A77C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83A5C60B-B214-D758-3C44-AA4AA99AA5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Zástupný obsah 3">
            <a:extLst>
              <a:ext uri="{FF2B5EF4-FFF2-40B4-BE49-F238E27FC236}">
                <a16:creationId xmlns:a16="http://schemas.microsoft.com/office/drawing/2014/main" id="{E7B94A89-89D9-D6A4-1E29-E67E974C757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text 4">
            <a:extLst>
              <a:ext uri="{FF2B5EF4-FFF2-40B4-BE49-F238E27FC236}">
                <a16:creationId xmlns:a16="http://schemas.microsoft.com/office/drawing/2014/main" id="{4D9993C9-1FC7-B62E-01EB-89FB1E68B41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Zástupný obsah 5">
            <a:extLst>
              <a:ext uri="{FF2B5EF4-FFF2-40B4-BE49-F238E27FC236}">
                <a16:creationId xmlns:a16="http://schemas.microsoft.com/office/drawing/2014/main" id="{8694E96E-7CDA-F844-297D-CDF867F57EC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>
            <a:extLst>
              <a:ext uri="{FF2B5EF4-FFF2-40B4-BE49-F238E27FC236}">
                <a16:creationId xmlns:a16="http://schemas.microsoft.com/office/drawing/2014/main" id="{2EC82EEE-154D-5E98-DF33-70D3AF9A46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CBB38-440B-4AFD-B2BF-996EA64E11E0}" type="datetimeFigureOut">
              <a:rPr lang="cs-CZ" smtClean="0"/>
              <a:t>3. 9. 2024</a:t>
            </a:fld>
            <a:endParaRPr lang="cs-CZ"/>
          </a:p>
        </p:txBody>
      </p:sp>
      <p:sp>
        <p:nvSpPr>
          <p:cNvPr id="8" name="Zástupný symbol pro zápatí 7">
            <a:extLst>
              <a:ext uri="{FF2B5EF4-FFF2-40B4-BE49-F238E27FC236}">
                <a16:creationId xmlns:a16="http://schemas.microsoft.com/office/drawing/2014/main" id="{D5074091-31BA-054D-A800-D68DA3B02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>
            <a:extLst>
              <a:ext uri="{FF2B5EF4-FFF2-40B4-BE49-F238E27FC236}">
                <a16:creationId xmlns:a16="http://schemas.microsoft.com/office/drawing/2014/main" id="{C62704A3-F6AD-A8E0-9EB0-F99A5D9ACD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AD64-923B-45A2-BF99-5D154F521F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45402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92EC7AE-A492-FC00-CB6B-57EE7FB8BC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>
            <a:extLst>
              <a:ext uri="{FF2B5EF4-FFF2-40B4-BE49-F238E27FC236}">
                <a16:creationId xmlns:a16="http://schemas.microsoft.com/office/drawing/2014/main" id="{F373D262-E087-08E7-7304-C85D5488BA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CBB38-440B-4AFD-B2BF-996EA64E11E0}" type="datetimeFigureOut">
              <a:rPr lang="cs-CZ" smtClean="0"/>
              <a:t>3. 9. 2024</a:t>
            </a:fld>
            <a:endParaRPr lang="cs-CZ"/>
          </a:p>
        </p:txBody>
      </p:sp>
      <p:sp>
        <p:nvSpPr>
          <p:cNvPr id="4" name="Zástupný symbol pro zápatí 3">
            <a:extLst>
              <a:ext uri="{FF2B5EF4-FFF2-40B4-BE49-F238E27FC236}">
                <a16:creationId xmlns:a16="http://schemas.microsoft.com/office/drawing/2014/main" id="{EA8D60E1-09DE-EE19-874C-FFDC31A18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8E3D54B-2A00-4535-229D-F5F7211A7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AD64-923B-45A2-BF99-5D154F521F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94920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>
            <a:extLst>
              <a:ext uri="{FF2B5EF4-FFF2-40B4-BE49-F238E27FC236}">
                <a16:creationId xmlns:a16="http://schemas.microsoft.com/office/drawing/2014/main" id="{1EB9FC4D-65CF-EA6F-C0C7-7AEC4DEC1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CBB38-440B-4AFD-B2BF-996EA64E11E0}" type="datetimeFigureOut">
              <a:rPr lang="cs-CZ" smtClean="0"/>
              <a:t>3. 9. 2024</a:t>
            </a:fld>
            <a:endParaRPr lang="cs-CZ"/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C810C737-D034-D474-23BE-1EC86D62C5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32E8B58-B53F-C914-3CAC-5BD0844921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AD64-923B-45A2-BF99-5D154F521F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00432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9B6EBAC-4CD7-7C22-3AA9-33A5C19664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B989351-6C9E-2161-5399-EDE2683756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3E1D0626-EF0B-40FA-B4F7-EA791DB4C31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463E6BE3-8A2C-CEE9-954D-4702F2AC26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CBB38-440B-4AFD-B2BF-996EA64E11E0}" type="datetimeFigureOut">
              <a:rPr lang="cs-CZ" smtClean="0"/>
              <a:t>3. 9. 2024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C7979F1-6C9C-3C78-89F2-34F1BF6B8C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8B3F5862-2776-0FA2-0BA9-BCF608AC32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AD64-923B-45A2-BF99-5D154F521F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824952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6DA241-19DA-0185-A7FF-0286D7B7EF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>
            <a:extLst>
              <a:ext uri="{FF2B5EF4-FFF2-40B4-BE49-F238E27FC236}">
                <a16:creationId xmlns:a16="http://schemas.microsoft.com/office/drawing/2014/main" id="{FF46AFEC-8DA3-1B0E-779C-64EC2CC9AEB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text 3">
            <a:extLst>
              <a:ext uri="{FF2B5EF4-FFF2-40B4-BE49-F238E27FC236}">
                <a16:creationId xmlns:a16="http://schemas.microsoft.com/office/drawing/2014/main" id="{B04DFFDA-A8DD-0E44-4BB6-1E270B76BEC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Zástupný symbol pro datum 4">
            <a:extLst>
              <a:ext uri="{FF2B5EF4-FFF2-40B4-BE49-F238E27FC236}">
                <a16:creationId xmlns:a16="http://schemas.microsoft.com/office/drawing/2014/main" id="{B21B67DD-BF48-7A2C-7831-BF360A00FC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9CBB38-440B-4AFD-B2BF-996EA64E11E0}" type="datetimeFigureOut">
              <a:rPr lang="cs-CZ" smtClean="0"/>
              <a:t>3. 9. 2024</a:t>
            </a:fld>
            <a:endParaRPr lang="cs-CZ"/>
          </a:p>
        </p:txBody>
      </p:sp>
      <p:sp>
        <p:nvSpPr>
          <p:cNvPr id="6" name="Zástupný symbol pro zápatí 5">
            <a:extLst>
              <a:ext uri="{FF2B5EF4-FFF2-40B4-BE49-F238E27FC236}">
                <a16:creationId xmlns:a16="http://schemas.microsoft.com/office/drawing/2014/main" id="{F999D963-4C2B-CB1D-61EA-DB6CBFB93D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>
            <a:extLst>
              <a:ext uri="{FF2B5EF4-FFF2-40B4-BE49-F238E27FC236}">
                <a16:creationId xmlns:a16="http://schemas.microsoft.com/office/drawing/2014/main" id="{CC388307-0571-E683-A421-717B26CDD8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F4AD64-923B-45A2-BF99-5D154F521F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25016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nadpis 1">
            <a:extLst>
              <a:ext uri="{FF2B5EF4-FFF2-40B4-BE49-F238E27FC236}">
                <a16:creationId xmlns:a16="http://schemas.microsoft.com/office/drawing/2014/main" id="{F07A5048-A519-3256-F7AB-CF27019B26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text 2">
            <a:extLst>
              <a:ext uri="{FF2B5EF4-FFF2-40B4-BE49-F238E27FC236}">
                <a16:creationId xmlns:a16="http://schemas.microsoft.com/office/drawing/2014/main" id="{D5A62853-4977-9E09-BCE6-2F08032DA6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DD141D5-75EA-82FC-089C-CA59D597DE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9CBB38-440B-4AFD-B2BF-996EA64E11E0}" type="datetimeFigureOut">
              <a:rPr lang="cs-CZ" smtClean="0"/>
              <a:t>3. 9. 2024</a:t>
            </a:fld>
            <a:endParaRPr lang="cs-CZ"/>
          </a:p>
        </p:txBody>
      </p:sp>
      <p:sp>
        <p:nvSpPr>
          <p:cNvPr id="5" name="Zástupný symbol pro zápatí 4">
            <a:extLst>
              <a:ext uri="{FF2B5EF4-FFF2-40B4-BE49-F238E27FC236}">
                <a16:creationId xmlns:a16="http://schemas.microsoft.com/office/drawing/2014/main" id="{9316B6D8-519F-2EEF-4747-5C65B19D421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>
            <a:extLst>
              <a:ext uri="{FF2B5EF4-FFF2-40B4-BE49-F238E27FC236}">
                <a16:creationId xmlns:a16="http://schemas.microsoft.com/office/drawing/2014/main" id="{A78B563F-A711-1FAB-E8C9-A00E9D302DD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F4AD64-923B-45A2-BF99-5D154F521F9E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611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energeticka-bilance.cz/anketa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energeticka-bilance.cz/seminar-vyhody/" TargetMode="Externa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nergeticka-bilance.cz/anketa" TargetMode="External"/><Relationship Id="rId2" Type="http://schemas.openxmlformats.org/officeDocument/2006/relationships/hyperlink" Target="https://www.energeticka-bilance.cz/seminar-vyhody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EC1314B-7011-6B3F-F60F-4354FD9DF04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2585" y="753746"/>
            <a:ext cx="11704320" cy="2387600"/>
          </a:xfrm>
        </p:spPr>
        <p:txBody>
          <a:bodyPr>
            <a:normAutofit/>
          </a:bodyPr>
          <a:lstStyle/>
          <a:p>
            <a:r>
              <a:rPr lang="cs-CZ" sz="48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MÍSTNÍ ENERGETICKÁ KONCEPCE </a:t>
            </a:r>
            <a:br>
              <a:rPr lang="cs-CZ" b="1" dirty="0">
                <a:solidFill>
                  <a:schemeClr val="accent1">
                    <a:lumMod val="50000"/>
                  </a:schemeClr>
                </a:solidFill>
              </a:rPr>
            </a:br>
            <a:endParaRPr lang="cs-CZ" sz="4800" dirty="0">
              <a:solidFill>
                <a:schemeClr val="accent1">
                  <a:lumMod val="50000"/>
                </a:schemeClr>
              </a:solidFill>
            </a:endParaRPr>
          </a:p>
        </p:txBody>
      </p:sp>
      <p:pic>
        <p:nvPicPr>
          <p:cNvPr id="4" name="obrázek 1">
            <a:extLst>
              <a:ext uri="{FF2B5EF4-FFF2-40B4-BE49-F238E27FC236}">
                <a16:creationId xmlns:a16="http://schemas.microsoft.com/office/drawing/2014/main" id="{324C0A74-23E3-D9DB-93E9-11FE61806D3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585" y="108586"/>
            <a:ext cx="7116445" cy="645160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</p:pic>
      <p:sp>
        <p:nvSpPr>
          <p:cNvPr id="6" name="Podnadpis 5">
            <a:extLst>
              <a:ext uri="{FF2B5EF4-FFF2-40B4-BE49-F238E27FC236}">
                <a16:creationId xmlns:a16="http://schemas.microsoft.com/office/drawing/2014/main" id="{45A6EE41-2156-5A3B-A50B-2629DF7A1D5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953792"/>
            <a:ext cx="9144000" cy="2770155"/>
          </a:xfrm>
        </p:spPr>
        <p:txBody>
          <a:bodyPr>
            <a:normAutofit fontScale="62500" lnSpcReduction="20000"/>
          </a:bodyPr>
          <a:lstStyle/>
          <a:p>
            <a:r>
              <a:rPr lang="cs-CZ" sz="5800" b="1" dirty="0">
                <a:solidFill>
                  <a:schemeClr val="accent1">
                    <a:lumMod val="50000"/>
                  </a:schemeClr>
                </a:solidFill>
              </a:rPr>
              <a:t>Cíle a užitky pro obec, občany a místní firmy</a:t>
            </a:r>
          </a:p>
          <a:p>
            <a:endParaRPr lang="cs-CZ" sz="44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r>
              <a:rPr lang="cs-CZ" sz="4800" dirty="0">
                <a:solidFill>
                  <a:schemeClr val="accent1">
                    <a:lumMod val="50000"/>
                  </a:schemeClr>
                </a:solidFill>
              </a:rPr>
              <a:t>Vítáme Vás jménem obce na veřejné prezentaci </a:t>
            </a:r>
          </a:p>
          <a:p>
            <a:pPr marL="0" indent="0">
              <a:buNone/>
            </a:pPr>
            <a:r>
              <a:rPr lang="cs-CZ" sz="4800" dirty="0">
                <a:solidFill>
                  <a:schemeClr val="accent1">
                    <a:lumMod val="50000"/>
                  </a:schemeClr>
                </a:solidFill>
              </a:rPr>
              <a:t>projektu </a:t>
            </a:r>
          </a:p>
          <a:p>
            <a:pPr marL="0" indent="0">
              <a:buNone/>
            </a:pPr>
            <a:r>
              <a:rPr lang="cs-CZ" sz="6700" b="1" dirty="0">
                <a:solidFill>
                  <a:schemeClr val="accent1">
                    <a:lumMod val="50000"/>
                  </a:schemeClr>
                </a:solidFill>
              </a:rPr>
              <a:t>Místní Energetické koncepce </a:t>
            </a:r>
            <a:endParaRPr lang="cs-CZ" sz="6700" dirty="0"/>
          </a:p>
        </p:txBody>
      </p:sp>
    </p:spTree>
    <p:extLst>
      <p:ext uri="{BB962C8B-B14F-4D97-AF65-F5344CB8AC3E}">
        <p14:creationId xmlns:p14="http://schemas.microsoft.com/office/powerpoint/2010/main" val="3581930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Freeform 94">
            <a:extLst>
              <a:ext uri="{FF2B5EF4-FFF2-40B4-BE49-F238E27FC236}">
                <a16:creationId xmlns:a16="http://schemas.microsoft.com/office/drawing/2014/main" id="{E3851840-DA7B-4543-A741-5424587D019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0285" y="1935652"/>
            <a:ext cx="4463101" cy="1661646"/>
          </a:xfrm>
          <a:custGeom>
            <a:avLst/>
            <a:gdLst>
              <a:gd name="T0" fmla="*/ 7165 w 7166"/>
              <a:gd name="T1" fmla="*/ 2668 h 2669"/>
              <a:gd name="T2" fmla="*/ 340 w 7166"/>
              <a:gd name="T3" fmla="*/ 2668 h 2669"/>
              <a:gd name="T4" fmla="*/ 340 w 7166"/>
              <a:gd name="T5" fmla="*/ 2668 h 2669"/>
              <a:gd name="T6" fmla="*/ 0 w 7166"/>
              <a:gd name="T7" fmla="*/ 2327 h 2669"/>
              <a:gd name="T8" fmla="*/ 0 w 7166"/>
              <a:gd name="T9" fmla="*/ 0 h 2669"/>
              <a:gd name="T10" fmla="*/ 7165 w 7166"/>
              <a:gd name="T11" fmla="*/ 0 h 2669"/>
              <a:gd name="T12" fmla="*/ 7165 w 7166"/>
              <a:gd name="T13" fmla="*/ 2668 h 26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166" h="2669">
                <a:moveTo>
                  <a:pt x="7165" y="2668"/>
                </a:moveTo>
                <a:lnTo>
                  <a:pt x="340" y="2668"/>
                </a:lnTo>
                <a:lnTo>
                  <a:pt x="340" y="2668"/>
                </a:lnTo>
                <a:cubicBezTo>
                  <a:pt x="153" y="2668"/>
                  <a:pt x="0" y="2515"/>
                  <a:pt x="0" y="2327"/>
                </a:cubicBezTo>
                <a:lnTo>
                  <a:pt x="0" y="0"/>
                </a:lnTo>
                <a:lnTo>
                  <a:pt x="7165" y="0"/>
                </a:lnTo>
                <a:lnTo>
                  <a:pt x="7165" y="2668"/>
                </a:lnTo>
              </a:path>
            </a:pathLst>
          </a:custGeom>
          <a:solidFill>
            <a:schemeClr val="accent6">
              <a:alpha val="2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21" name="Freeform 95">
            <a:extLst>
              <a:ext uri="{FF2B5EF4-FFF2-40B4-BE49-F238E27FC236}">
                <a16:creationId xmlns:a16="http://schemas.microsoft.com/office/drawing/2014/main" id="{E06D77D1-ACA0-3849-96A1-E88BC35AAA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3386" y="1935652"/>
            <a:ext cx="381766" cy="1661646"/>
          </a:xfrm>
          <a:custGeom>
            <a:avLst/>
            <a:gdLst>
              <a:gd name="T0" fmla="*/ 238 w 614"/>
              <a:gd name="T1" fmla="*/ 2668 h 2669"/>
              <a:gd name="T2" fmla="*/ 0 w 614"/>
              <a:gd name="T3" fmla="*/ 2668 h 2669"/>
              <a:gd name="T4" fmla="*/ 0 w 614"/>
              <a:gd name="T5" fmla="*/ 0 h 2669"/>
              <a:gd name="T6" fmla="*/ 286 w 614"/>
              <a:gd name="T7" fmla="*/ 0 h 2669"/>
              <a:gd name="T8" fmla="*/ 286 w 614"/>
              <a:gd name="T9" fmla="*/ 0 h 2669"/>
              <a:gd name="T10" fmla="*/ 613 w 614"/>
              <a:gd name="T11" fmla="*/ 327 h 2669"/>
              <a:gd name="T12" fmla="*/ 613 w 614"/>
              <a:gd name="T13" fmla="*/ 2294 h 2669"/>
              <a:gd name="T14" fmla="*/ 613 w 614"/>
              <a:gd name="T15" fmla="*/ 2294 h 2669"/>
              <a:gd name="T16" fmla="*/ 238 w 614"/>
              <a:gd name="T17" fmla="*/ 2668 h 26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14" h="2669">
                <a:moveTo>
                  <a:pt x="238" y="2668"/>
                </a:moveTo>
                <a:lnTo>
                  <a:pt x="0" y="2668"/>
                </a:lnTo>
                <a:lnTo>
                  <a:pt x="0" y="0"/>
                </a:lnTo>
                <a:lnTo>
                  <a:pt x="286" y="0"/>
                </a:lnTo>
                <a:lnTo>
                  <a:pt x="286" y="0"/>
                </a:lnTo>
                <a:cubicBezTo>
                  <a:pt x="467" y="0"/>
                  <a:pt x="613" y="146"/>
                  <a:pt x="613" y="327"/>
                </a:cubicBezTo>
                <a:lnTo>
                  <a:pt x="613" y="2294"/>
                </a:lnTo>
                <a:lnTo>
                  <a:pt x="613" y="2294"/>
                </a:lnTo>
                <a:cubicBezTo>
                  <a:pt x="613" y="2500"/>
                  <a:pt x="445" y="2668"/>
                  <a:pt x="238" y="2668"/>
                </a:cubicBez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22" name="Freeform 96">
            <a:extLst>
              <a:ext uri="{FF2B5EF4-FFF2-40B4-BE49-F238E27FC236}">
                <a16:creationId xmlns:a16="http://schemas.microsoft.com/office/drawing/2014/main" id="{2E4AB17D-4F0D-6943-A3C1-9424CF9E28F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506" y="2064737"/>
            <a:ext cx="1433686" cy="1189246"/>
          </a:xfrm>
          <a:custGeom>
            <a:avLst/>
            <a:gdLst>
              <a:gd name="T0" fmla="*/ 1706 w 2304"/>
              <a:gd name="T1" fmla="*/ 205 h 1911"/>
              <a:gd name="T2" fmla="*/ 598 w 2304"/>
              <a:gd name="T3" fmla="*/ 205 h 1911"/>
              <a:gd name="T4" fmla="*/ 402 w 2304"/>
              <a:gd name="T5" fmla="*/ 205 h 1911"/>
              <a:gd name="T6" fmla="*/ 205 w 2304"/>
              <a:gd name="T7" fmla="*/ 205 h 1911"/>
              <a:gd name="T8" fmla="*/ 205 w 2304"/>
              <a:gd name="T9" fmla="*/ 205 h 1911"/>
              <a:gd name="T10" fmla="*/ 0 w 2304"/>
              <a:gd name="T11" fmla="*/ 0 h 1911"/>
              <a:gd name="T12" fmla="*/ 0 w 2304"/>
              <a:gd name="T13" fmla="*/ 205 h 1911"/>
              <a:gd name="T14" fmla="*/ 0 w 2304"/>
              <a:gd name="T15" fmla="*/ 639 h 1911"/>
              <a:gd name="T16" fmla="*/ 0 w 2304"/>
              <a:gd name="T17" fmla="*/ 1644 h 1911"/>
              <a:gd name="T18" fmla="*/ 0 w 2304"/>
              <a:gd name="T19" fmla="*/ 1644 h 1911"/>
              <a:gd name="T20" fmla="*/ 266 w 2304"/>
              <a:gd name="T21" fmla="*/ 1910 h 1911"/>
              <a:gd name="T22" fmla="*/ 1706 w 2304"/>
              <a:gd name="T23" fmla="*/ 1910 h 1911"/>
              <a:gd name="T24" fmla="*/ 2303 w 2304"/>
              <a:gd name="T25" fmla="*/ 1057 h 1911"/>
              <a:gd name="T26" fmla="*/ 1706 w 2304"/>
              <a:gd name="T27" fmla="*/ 205 h 19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304" h="1911">
                <a:moveTo>
                  <a:pt x="1706" y="205"/>
                </a:moveTo>
                <a:lnTo>
                  <a:pt x="598" y="205"/>
                </a:lnTo>
                <a:lnTo>
                  <a:pt x="402" y="205"/>
                </a:lnTo>
                <a:lnTo>
                  <a:pt x="205" y="205"/>
                </a:lnTo>
                <a:lnTo>
                  <a:pt x="205" y="205"/>
                </a:lnTo>
                <a:cubicBezTo>
                  <a:pt x="92" y="205"/>
                  <a:pt x="0" y="113"/>
                  <a:pt x="0" y="0"/>
                </a:cubicBezTo>
                <a:lnTo>
                  <a:pt x="0" y="205"/>
                </a:lnTo>
                <a:lnTo>
                  <a:pt x="0" y="639"/>
                </a:lnTo>
                <a:lnTo>
                  <a:pt x="0" y="1644"/>
                </a:lnTo>
                <a:lnTo>
                  <a:pt x="0" y="1644"/>
                </a:lnTo>
                <a:cubicBezTo>
                  <a:pt x="0" y="1790"/>
                  <a:pt x="119" y="1910"/>
                  <a:pt x="266" y="1910"/>
                </a:cubicBezTo>
                <a:lnTo>
                  <a:pt x="1706" y="1910"/>
                </a:lnTo>
                <a:lnTo>
                  <a:pt x="2303" y="1057"/>
                </a:lnTo>
                <a:lnTo>
                  <a:pt x="1706" y="205"/>
                </a:lnTo>
              </a:path>
            </a:pathLst>
          </a:custGeom>
          <a:solidFill>
            <a:schemeClr val="accent1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24" name="Freeform 98">
            <a:extLst>
              <a:ext uri="{FF2B5EF4-FFF2-40B4-BE49-F238E27FC236}">
                <a16:creationId xmlns:a16="http://schemas.microsoft.com/office/drawing/2014/main" id="{30C38AA3-42D5-034B-8CF5-6CDF5CA07D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729" y="1935652"/>
            <a:ext cx="376274" cy="255426"/>
          </a:xfrm>
          <a:custGeom>
            <a:avLst/>
            <a:gdLst>
              <a:gd name="T0" fmla="*/ 209 w 603"/>
              <a:gd name="T1" fmla="*/ 0 h 411"/>
              <a:gd name="T2" fmla="*/ 209 w 603"/>
              <a:gd name="T3" fmla="*/ 0 h 411"/>
              <a:gd name="T4" fmla="*/ 4 w 603"/>
              <a:gd name="T5" fmla="*/ 212 h 411"/>
              <a:gd name="T6" fmla="*/ 4 w 603"/>
              <a:gd name="T7" fmla="*/ 212 h 411"/>
              <a:gd name="T8" fmla="*/ 214 w 603"/>
              <a:gd name="T9" fmla="*/ 410 h 411"/>
              <a:gd name="T10" fmla="*/ 406 w 603"/>
              <a:gd name="T11" fmla="*/ 410 h 411"/>
              <a:gd name="T12" fmla="*/ 602 w 603"/>
              <a:gd name="T13" fmla="*/ 410 h 411"/>
              <a:gd name="T14" fmla="*/ 602 w 603"/>
              <a:gd name="T15" fmla="*/ 0 h 411"/>
              <a:gd name="T16" fmla="*/ 209 w 603"/>
              <a:gd name="T17" fmla="*/ 0 h 4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03" h="411">
                <a:moveTo>
                  <a:pt x="209" y="0"/>
                </a:moveTo>
                <a:lnTo>
                  <a:pt x="209" y="0"/>
                </a:lnTo>
                <a:cubicBezTo>
                  <a:pt x="94" y="0"/>
                  <a:pt x="0" y="95"/>
                  <a:pt x="4" y="212"/>
                </a:cubicBezTo>
                <a:lnTo>
                  <a:pt x="4" y="212"/>
                </a:lnTo>
                <a:cubicBezTo>
                  <a:pt x="8" y="323"/>
                  <a:pt x="103" y="410"/>
                  <a:pt x="214" y="410"/>
                </a:cubicBezTo>
                <a:lnTo>
                  <a:pt x="406" y="410"/>
                </a:lnTo>
                <a:lnTo>
                  <a:pt x="602" y="410"/>
                </a:lnTo>
                <a:lnTo>
                  <a:pt x="602" y="0"/>
                </a:lnTo>
                <a:lnTo>
                  <a:pt x="209" y="0"/>
                </a:lnTo>
              </a:path>
            </a:pathLst>
          </a:custGeom>
          <a:solidFill>
            <a:schemeClr val="accent1">
              <a:lumMod val="50000"/>
              <a:alpha val="4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25" name="Freeform 99">
            <a:extLst>
              <a:ext uri="{FF2B5EF4-FFF2-40B4-BE49-F238E27FC236}">
                <a16:creationId xmlns:a16="http://schemas.microsoft.com/office/drawing/2014/main" id="{EB395780-57DD-C640-A5E7-D6447567F2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5916" y="2366855"/>
            <a:ext cx="747054" cy="747054"/>
          </a:xfrm>
          <a:custGeom>
            <a:avLst/>
            <a:gdLst>
              <a:gd name="T0" fmla="*/ 1199 w 1200"/>
              <a:gd name="T1" fmla="*/ 600 h 1199"/>
              <a:gd name="T2" fmla="*/ 1199 w 1200"/>
              <a:gd name="T3" fmla="*/ 600 h 1199"/>
              <a:gd name="T4" fmla="*/ 599 w 1200"/>
              <a:gd name="T5" fmla="*/ 1198 h 1199"/>
              <a:gd name="T6" fmla="*/ 599 w 1200"/>
              <a:gd name="T7" fmla="*/ 1198 h 1199"/>
              <a:gd name="T8" fmla="*/ 0 w 1200"/>
              <a:gd name="T9" fmla="*/ 600 h 1199"/>
              <a:gd name="T10" fmla="*/ 0 w 1200"/>
              <a:gd name="T11" fmla="*/ 600 h 1199"/>
              <a:gd name="T12" fmla="*/ 599 w 1200"/>
              <a:gd name="T13" fmla="*/ 0 h 1199"/>
              <a:gd name="T14" fmla="*/ 599 w 1200"/>
              <a:gd name="T15" fmla="*/ 0 h 1199"/>
              <a:gd name="T16" fmla="*/ 1199 w 1200"/>
              <a:gd name="T17" fmla="*/ 600 h 1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00" h="1199">
                <a:moveTo>
                  <a:pt x="1199" y="600"/>
                </a:moveTo>
                <a:lnTo>
                  <a:pt x="1199" y="600"/>
                </a:lnTo>
                <a:cubicBezTo>
                  <a:pt x="1199" y="930"/>
                  <a:pt x="930" y="1198"/>
                  <a:pt x="599" y="1198"/>
                </a:cubicBezTo>
                <a:lnTo>
                  <a:pt x="599" y="1198"/>
                </a:lnTo>
                <a:cubicBezTo>
                  <a:pt x="268" y="1198"/>
                  <a:pt x="0" y="930"/>
                  <a:pt x="0" y="600"/>
                </a:cubicBezTo>
                <a:lnTo>
                  <a:pt x="0" y="600"/>
                </a:lnTo>
                <a:cubicBezTo>
                  <a:pt x="0" y="268"/>
                  <a:pt x="268" y="0"/>
                  <a:pt x="599" y="0"/>
                </a:cubicBezTo>
                <a:lnTo>
                  <a:pt x="599" y="0"/>
                </a:lnTo>
                <a:cubicBezTo>
                  <a:pt x="930" y="0"/>
                  <a:pt x="1199" y="268"/>
                  <a:pt x="1199" y="600"/>
                </a:cubicBezTo>
              </a:path>
            </a:pathLst>
          </a:custGeom>
          <a:noFill/>
          <a:ln w="12700" cap="flat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26" name="Freeform 102">
            <a:extLst>
              <a:ext uri="{FF2B5EF4-FFF2-40B4-BE49-F238E27FC236}">
                <a16:creationId xmlns:a16="http://schemas.microsoft.com/office/drawing/2014/main" id="{7F193CAC-5AB1-EC46-A04D-3B6C20DADD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30285" y="4031247"/>
            <a:ext cx="4463101" cy="1661648"/>
          </a:xfrm>
          <a:custGeom>
            <a:avLst/>
            <a:gdLst>
              <a:gd name="T0" fmla="*/ 7165 w 7166"/>
              <a:gd name="T1" fmla="*/ 2669 h 2670"/>
              <a:gd name="T2" fmla="*/ 340 w 7166"/>
              <a:gd name="T3" fmla="*/ 2669 h 2670"/>
              <a:gd name="T4" fmla="*/ 340 w 7166"/>
              <a:gd name="T5" fmla="*/ 2669 h 2670"/>
              <a:gd name="T6" fmla="*/ 0 w 7166"/>
              <a:gd name="T7" fmla="*/ 2329 h 2670"/>
              <a:gd name="T8" fmla="*/ 0 w 7166"/>
              <a:gd name="T9" fmla="*/ 0 h 2670"/>
              <a:gd name="T10" fmla="*/ 7165 w 7166"/>
              <a:gd name="T11" fmla="*/ 0 h 2670"/>
              <a:gd name="T12" fmla="*/ 7165 w 7166"/>
              <a:gd name="T13" fmla="*/ 2669 h 26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166" h="2670">
                <a:moveTo>
                  <a:pt x="7165" y="2669"/>
                </a:moveTo>
                <a:lnTo>
                  <a:pt x="340" y="2669"/>
                </a:lnTo>
                <a:lnTo>
                  <a:pt x="340" y="2669"/>
                </a:lnTo>
                <a:cubicBezTo>
                  <a:pt x="153" y="2669"/>
                  <a:pt x="0" y="2517"/>
                  <a:pt x="0" y="2329"/>
                </a:cubicBezTo>
                <a:lnTo>
                  <a:pt x="0" y="0"/>
                </a:lnTo>
                <a:lnTo>
                  <a:pt x="7165" y="0"/>
                </a:lnTo>
                <a:lnTo>
                  <a:pt x="7165" y="2669"/>
                </a:lnTo>
              </a:path>
            </a:pathLst>
          </a:custGeom>
          <a:solidFill>
            <a:schemeClr val="accent6">
              <a:alpha val="2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27" name="Freeform 103">
            <a:extLst>
              <a:ext uri="{FF2B5EF4-FFF2-40B4-BE49-F238E27FC236}">
                <a16:creationId xmlns:a16="http://schemas.microsoft.com/office/drawing/2014/main" id="{1939AEA8-8F7C-1F4F-B34B-D4B749ECD1B3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93386" y="4031247"/>
            <a:ext cx="381766" cy="1661648"/>
          </a:xfrm>
          <a:custGeom>
            <a:avLst/>
            <a:gdLst>
              <a:gd name="T0" fmla="*/ 238 w 614"/>
              <a:gd name="T1" fmla="*/ 2669 h 2670"/>
              <a:gd name="T2" fmla="*/ 0 w 614"/>
              <a:gd name="T3" fmla="*/ 2669 h 2670"/>
              <a:gd name="T4" fmla="*/ 0 w 614"/>
              <a:gd name="T5" fmla="*/ 0 h 2670"/>
              <a:gd name="T6" fmla="*/ 286 w 614"/>
              <a:gd name="T7" fmla="*/ 0 h 2670"/>
              <a:gd name="T8" fmla="*/ 286 w 614"/>
              <a:gd name="T9" fmla="*/ 0 h 2670"/>
              <a:gd name="T10" fmla="*/ 613 w 614"/>
              <a:gd name="T11" fmla="*/ 327 h 2670"/>
              <a:gd name="T12" fmla="*/ 613 w 614"/>
              <a:gd name="T13" fmla="*/ 2295 h 2670"/>
              <a:gd name="T14" fmla="*/ 613 w 614"/>
              <a:gd name="T15" fmla="*/ 2295 h 2670"/>
              <a:gd name="T16" fmla="*/ 238 w 614"/>
              <a:gd name="T17" fmla="*/ 2669 h 26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14" h="2670">
                <a:moveTo>
                  <a:pt x="238" y="2669"/>
                </a:moveTo>
                <a:lnTo>
                  <a:pt x="0" y="2669"/>
                </a:lnTo>
                <a:lnTo>
                  <a:pt x="0" y="0"/>
                </a:lnTo>
                <a:lnTo>
                  <a:pt x="286" y="0"/>
                </a:lnTo>
                <a:lnTo>
                  <a:pt x="286" y="0"/>
                </a:lnTo>
                <a:cubicBezTo>
                  <a:pt x="467" y="0"/>
                  <a:pt x="613" y="147"/>
                  <a:pt x="613" y="327"/>
                </a:cubicBezTo>
                <a:lnTo>
                  <a:pt x="613" y="2295"/>
                </a:lnTo>
                <a:lnTo>
                  <a:pt x="613" y="2295"/>
                </a:lnTo>
                <a:cubicBezTo>
                  <a:pt x="613" y="2501"/>
                  <a:pt x="445" y="2669"/>
                  <a:pt x="238" y="2669"/>
                </a:cubicBez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28" name="Freeform 104">
            <a:extLst>
              <a:ext uri="{FF2B5EF4-FFF2-40B4-BE49-F238E27FC236}">
                <a16:creationId xmlns:a16="http://schemas.microsoft.com/office/drawing/2014/main" id="{ACD6EB83-3011-1F45-9374-FBBF46EA3D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9506" y="4157587"/>
            <a:ext cx="1433686" cy="1189246"/>
          </a:xfrm>
          <a:custGeom>
            <a:avLst/>
            <a:gdLst>
              <a:gd name="T0" fmla="*/ 1706 w 2304"/>
              <a:gd name="T1" fmla="*/ 204 h 1911"/>
              <a:gd name="T2" fmla="*/ 598 w 2304"/>
              <a:gd name="T3" fmla="*/ 204 h 1911"/>
              <a:gd name="T4" fmla="*/ 402 w 2304"/>
              <a:gd name="T5" fmla="*/ 204 h 1911"/>
              <a:gd name="T6" fmla="*/ 205 w 2304"/>
              <a:gd name="T7" fmla="*/ 204 h 1911"/>
              <a:gd name="T8" fmla="*/ 205 w 2304"/>
              <a:gd name="T9" fmla="*/ 204 h 1911"/>
              <a:gd name="T10" fmla="*/ 0 w 2304"/>
              <a:gd name="T11" fmla="*/ 0 h 1911"/>
              <a:gd name="T12" fmla="*/ 0 w 2304"/>
              <a:gd name="T13" fmla="*/ 204 h 1911"/>
              <a:gd name="T14" fmla="*/ 0 w 2304"/>
              <a:gd name="T15" fmla="*/ 639 h 1911"/>
              <a:gd name="T16" fmla="*/ 0 w 2304"/>
              <a:gd name="T17" fmla="*/ 1645 h 1911"/>
              <a:gd name="T18" fmla="*/ 0 w 2304"/>
              <a:gd name="T19" fmla="*/ 1645 h 1911"/>
              <a:gd name="T20" fmla="*/ 266 w 2304"/>
              <a:gd name="T21" fmla="*/ 1910 h 1911"/>
              <a:gd name="T22" fmla="*/ 1706 w 2304"/>
              <a:gd name="T23" fmla="*/ 1910 h 1911"/>
              <a:gd name="T24" fmla="*/ 2303 w 2304"/>
              <a:gd name="T25" fmla="*/ 1057 h 1911"/>
              <a:gd name="T26" fmla="*/ 1706 w 2304"/>
              <a:gd name="T27" fmla="*/ 204 h 19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304" h="1911">
                <a:moveTo>
                  <a:pt x="1706" y="204"/>
                </a:moveTo>
                <a:lnTo>
                  <a:pt x="598" y="204"/>
                </a:lnTo>
                <a:lnTo>
                  <a:pt x="402" y="204"/>
                </a:lnTo>
                <a:lnTo>
                  <a:pt x="205" y="204"/>
                </a:lnTo>
                <a:lnTo>
                  <a:pt x="205" y="204"/>
                </a:lnTo>
                <a:cubicBezTo>
                  <a:pt x="92" y="204"/>
                  <a:pt x="0" y="113"/>
                  <a:pt x="0" y="0"/>
                </a:cubicBezTo>
                <a:lnTo>
                  <a:pt x="0" y="204"/>
                </a:lnTo>
                <a:lnTo>
                  <a:pt x="0" y="639"/>
                </a:lnTo>
                <a:lnTo>
                  <a:pt x="0" y="1645"/>
                </a:lnTo>
                <a:lnTo>
                  <a:pt x="0" y="1645"/>
                </a:lnTo>
                <a:cubicBezTo>
                  <a:pt x="0" y="1791"/>
                  <a:pt x="119" y="1910"/>
                  <a:pt x="266" y="1910"/>
                </a:cubicBezTo>
                <a:lnTo>
                  <a:pt x="1706" y="1910"/>
                </a:lnTo>
                <a:lnTo>
                  <a:pt x="2303" y="1057"/>
                </a:lnTo>
                <a:lnTo>
                  <a:pt x="1706" y="204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29" name="Freeform 105">
            <a:extLst>
              <a:ext uri="{FF2B5EF4-FFF2-40B4-BE49-F238E27FC236}">
                <a16:creationId xmlns:a16="http://schemas.microsoft.com/office/drawing/2014/main" id="{2F730B59-11AC-E04E-9218-CFD0F41F3E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56758" y="4031247"/>
            <a:ext cx="376274" cy="255428"/>
          </a:xfrm>
          <a:custGeom>
            <a:avLst/>
            <a:gdLst>
              <a:gd name="T0" fmla="*/ 209 w 603"/>
              <a:gd name="T1" fmla="*/ 0 h 411"/>
              <a:gd name="T2" fmla="*/ 209 w 603"/>
              <a:gd name="T3" fmla="*/ 0 h 411"/>
              <a:gd name="T4" fmla="*/ 4 w 603"/>
              <a:gd name="T5" fmla="*/ 213 h 411"/>
              <a:gd name="T6" fmla="*/ 4 w 603"/>
              <a:gd name="T7" fmla="*/ 213 h 411"/>
              <a:gd name="T8" fmla="*/ 214 w 603"/>
              <a:gd name="T9" fmla="*/ 410 h 411"/>
              <a:gd name="T10" fmla="*/ 406 w 603"/>
              <a:gd name="T11" fmla="*/ 410 h 411"/>
              <a:gd name="T12" fmla="*/ 602 w 603"/>
              <a:gd name="T13" fmla="*/ 410 h 411"/>
              <a:gd name="T14" fmla="*/ 602 w 603"/>
              <a:gd name="T15" fmla="*/ 0 h 411"/>
              <a:gd name="T16" fmla="*/ 209 w 603"/>
              <a:gd name="T17" fmla="*/ 0 h 4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03" h="411">
                <a:moveTo>
                  <a:pt x="209" y="0"/>
                </a:moveTo>
                <a:lnTo>
                  <a:pt x="209" y="0"/>
                </a:lnTo>
                <a:cubicBezTo>
                  <a:pt x="94" y="0"/>
                  <a:pt x="0" y="96"/>
                  <a:pt x="4" y="213"/>
                </a:cubicBezTo>
                <a:lnTo>
                  <a:pt x="4" y="213"/>
                </a:lnTo>
                <a:cubicBezTo>
                  <a:pt x="8" y="323"/>
                  <a:pt x="103" y="410"/>
                  <a:pt x="214" y="410"/>
                </a:cubicBezTo>
                <a:lnTo>
                  <a:pt x="406" y="410"/>
                </a:lnTo>
                <a:lnTo>
                  <a:pt x="602" y="410"/>
                </a:lnTo>
                <a:lnTo>
                  <a:pt x="602" y="0"/>
                </a:lnTo>
                <a:lnTo>
                  <a:pt x="209" y="0"/>
                </a:lnTo>
              </a:path>
            </a:pathLst>
          </a:custGeom>
          <a:solidFill>
            <a:schemeClr val="accent3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30" name="Freeform 106">
            <a:extLst>
              <a:ext uri="{FF2B5EF4-FFF2-40B4-BE49-F238E27FC236}">
                <a16:creationId xmlns:a16="http://schemas.microsoft.com/office/drawing/2014/main" id="{50BEF3B4-D50F-5446-B64C-CB481FDF65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764183" y="4028320"/>
            <a:ext cx="376274" cy="255428"/>
          </a:xfrm>
          <a:custGeom>
            <a:avLst/>
            <a:gdLst>
              <a:gd name="T0" fmla="*/ 209 w 603"/>
              <a:gd name="T1" fmla="*/ 0 h 411"/>
              <a:gd name="T2" fmla="*/ 209 w 603"/>
              <a:gd name="T3" fmla="*/ 0 h 411"/>
              <a:gd name="T4" fmla="*/ 4 w 603"/>
              <a:gd name="T5" fmla="*/ 213 h 411"/>
              <a:gd name="T6" fmla="*/ 4 w 603"/>
              <a:gd name="T7" fmla="*/ 213 h 411"/>
              <a:gd name="T8" fmla="*/ 214 w 603"/>
              <a:gd name="T9" fmla="*/ 410 h 411"/>
              <a:gd name="T10" fmla="*/ 406 w 603"/>
              <a:gd name="T11" fmla="*/ 410 h 411"/>
              <a:gd name="T12" fmla="*/ 602 w 603"/>
              <a:gd name="T13" fmla="*/ 410 h 411"/>
              <a:gd name="T14" fmla="*/ 602 w 603"/>
              <a:gd name="T15" fmla="*/ 0 h 411"/>
              <a:gd name="T16" fmla="*/ 209 w 603"/>
              <a:gd name="T17" fmla="*/ 0 h 4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03" h="411">
                <a:moveTo>
                  <a:pt x="209" y="0"/>
                </a:moveTo>
                <a:lnTo>
                  <a:pt x="209" y="0"/>
                </a:lnTo>
                <a:cubicBezTo>
                  <a:pt x="94" y="0"/>
                  <a:pt x="0" y="96"/>
                  <a:pt x="4" y="213"/>
                </a:cubicBezTo>
                <a:lnTo>
                  <a:pt x="4" y="213"/>
                </a:lnTo>
                <a:cubicBezTo>
                  <a:pt x="8" y="323"/>
                  <a:pt x="103" y="410"/>
                  <a:pt x="214" y="410"/>
                </a:cubicBezTo>
                <a:lnTo>
                  <a:pt x="406" y="410"/>
                </a:lnTo>
                <a:lnTo>
                  <a:pt x="602" y="410"/>
                </a:lnTo>
                <a:lnTo>
                  <a:pt x="602" y="0"/>
                </a:lnTo>
                <a:lnTo>
                  <a:pt x="209" y="0"/>
                </a:lnTo>
              </a:path>
            </a:pathLst>
          </a:custGeom>
          <a:solidFill>
            <a:srgbClr val="111340">
              <a:alpha val="40000"/>
            </a:srgb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31" name="Freeform 107">
            <a:extLst>
              <a:ext uri="{FF2B5EF4-FFF2-40B4-BE49-F238E27FC236}">
                <a16:creationId xmlns:a16="http://schemas.microsoft.com/office/drawing/2014/main" id="{5B0ED2A3-18EF-7341-8C3C-51F90A3A1FF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5916" y="4459706"/>
            <a:ext cx="747054" cy="747054"/>
          </a:xfrm>
          <a:custGeom>
            <a:avLst/>
            <a:gdLst>
              <a:gd name="T0" fmla="*/ 1199 w 1200"/>
              <a:gd name="T1" fmla="*/ 599 h 1201"/>
              <a:gd name="T2" fmla="*/ 1199 w 1200"/>
              <a:gd name="T3" fmla="*/ 599 h 1201"/>
              <a:gd name="T4" fmla="*/ 599 w 1200"/>
              <a:gd name="T5" fmla="*/ 1200 h 1201"/>
              <a:gd name="T6" fmla="*/ 599 w 1200"/>
              <a:gd name="T7" fmla="*/ 1200 h 1201"/>
              <a:gd name="T8" fmla="*/ 0 w 1200"/>
              <a:gd name="T9" fmla="*/ 599 h 1201"/>
              <a:gd name="T10" fmla="*/ 0 w 1200"/>
              <a:gd name="T11" fmla="*/ 599 h 1201"/>
              <a:gd name="T12" fmla="*/ 599 w 1200"/>
              <a:gd name="T13" fmla="*/ 0 h 1201"/>
              <a:gd name="T14" fmla="*/ 599 w 1200"/>
              <a:gd name="T15" fmla="*/ 0 h 1201"/>
              <a:gd name="T16" fmla="*/ 1199 w 1200"/>
              <a:gd name="T17" fmla="*/ 599 h 12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00" h="1201">
                <a:moveTo>
                  <a:pt x="1199" y="599"/>
                </a:moveTo>
                <a:lnTo>
                  <a:pt x="1199" y="599"/>
                </a:lnTo>
                <a:cubicBezTo>
                  <a:pt x="1199" y="931"/>
                  <a:pt x="930" y="1200"/>
                  <a:pt x="599" y="1200"/>
                </a:cubicBezTo>
                <a:lnTo>
                  <a:pt x="599" y="1200"/>
                </a:lnTo>
                <a:cubicBezTo>
                  <a:pt x="268" y="1200"/>
                  <a:pt x="0" y="931"/>
                  <a:pt x="0" y="599"/>
                </a:cubicBezTo>
                <a:lnTo>
                  <a:pt x="0" y="599"/>
                </a:lnTo>
                <a:cubicBezTo>
                  <a:pt x="0" y="269"/>
                  <a:pt x="268" y="0"/>
                  <a:pt x="599" y="0"/>
                </a:cubicBezTo>
                <a:lnTo>
                  <a:pt x="599" y="0"/>
                </a:lnTo>
                <a:cubicBezTo>
                  <a:pt x="930" y="0"/>
                  <a:pt x="1199" y="269"/>
                  <a:pt x="1199" y="599"/>
                </a:cubicBezTo>
              </a:path>
            </a:pathLst>
          </a:custGeom>
          <a:noFill/>
          <a:ln w="12700" cap="flat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32" name="Freeform 110">
            <a:extLst>
              <a:ext uri="{FF2B5EF4-FFF2-40B4-BE49-F238E27FC236}">
                <a16:creationId xmlns:a16="http://schemas.microsoft.com/office/drawing/2014/main" id="{25E633EE-D32B-844B-8913-B621D758B5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82135" y="1935652"/>
            <a:ext cx="4463099" cy="1661646"/>
          </a:xfrm>
          <a:custGeom>
            <a:avLst/>
            <a:gdLst>
              <a:gd name="T0" fmla="*/ 7166 w 7167"/>
              <a:gd name="T1" fmla="*/ 2668 h 2669"/>
              <a:gd name="T2" fmla="*/ 340 w 7167"/>
              <a:gd name="T3" fmla="*/ 2668 h 2669"/>
              <a:gd name="T4" fmla="*/ 340 w 7167"/>
              <a:gd name="T5" fmla="*/ 2668 h 2669"/>
              <a:gd name="T6" fmla="*/ 0 w 7167"/>
              <a:gd name="T7" fmla="*/ 2327 h 2669"/>
              <a:gd name="T8" fmla="*/ 0 w 7167"/>
              <a:gd name="T9" fmla="*/ 0 h 2669"/>
              <a:gd name="T10" fmla="*/ 7166 w 7167"/>
              <a:gd name="T11" fmla="*/ 0 h 2669"/>
              <a:gd name="T12" fmla="*/ 7166 w 7167"/>
              <a:gd name="T13" fmla="*/ 2668 h 26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167" h="2669">
                <a:moveTo>
                  <a:pt x="7166" y="2668"/>
                </a:moveTo>
                <a:lnTo>
                  <a:pt x="340" y="2668"/>
                </a:lnTo>
                <a:lnTo>
                  <a:pt x="340" y="2668"/>
                </a:lnTo>
                <a:cubicBezTo>
                  <a:pt x="153" y="2668"/>
                  <a:pt x="0" y="2515"/>
                  <a:pt x="0" y="2327"/>
                </a:cubicBezTo>
                <a:lnTo>
                  <a:pt x="0" y="0"/>
                </a:lnTo>
                <a:lnTo>
                  <a:pt x="7166" y="0"/>
                </a:lnTo>
                <a:lnTo>
                  <a:pt x="7166" y="2668"/>
                </a:lnTo>
              </a:path>
            </a:pathLst>
          </a:custGeom>
          <a:solidFill>
            <a:schemeClr val="accent6">
              <a:alpha val="2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33" name="Freeform 111">
            <a:extLst>
              <a:ext uri="{FF2B5EF4-FFF2-40B4-BE49-F238E27FC236}">
                <a16:creationId xmlns:a16="http://schemas.microsoft.com/office/drawing/2014/main" id="{63107619-3532-2F41-804A-F7198E436E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45234" y="1935652"/>
            <a:ext cx="381768" cy="1661646"/>
          </a:xfrm>
          <a:custGeom>
            <a:avLst/>
            <a:gdLst>
              <a:gd name="T0" fmla="*/ 238 w 613"/>
              <a:gd name="T1" fmla="*/ 2668 h 2669"/>
              <a:gd name="T2" fmla="*/ 0 w 613"/>
              <a:gd name="T3" fmla="*/ 2668 h 2669"/>
              <a:gd name="T4" fmla="*/ 0 w 613"/>
              <a:gd name="T5" fmla="*/ 0 h 2669"/>
              <a:gd name="T6" fmla="*/ 285 w 613"/>
              <a:gd name="T7" fmla="*/ 0 h 2669"/>
              <a:gd name="T8" fmla="*/ 285 w 613"/>
              <a:gd name="T9" fmla="*/ 0 h 2669"/>
              <a:gd name="T10" fmla="*/ 612 w 613"/>
              <a:gd name="T11" fmla="*/ 327 h 2669"/>
              <a:gd name="T12" fmla="*/ 612 w 613"/>
              <a:gd name="T13" fmla="*/ 2294 h 2669"/>
              <a:gd name="T14" fmla="*/ 612 w 613"/>
              <a:gd name="T15" fmla="*/ 2294 h 2669"/>
              <a:gd name="T16" fmla="*/ 238 w 613"/>
              <a:gd name="T17" fmla="*/ 2668 h 266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13" h="2669">
                <a:moveTo>
                  <a:pt x="238" y="2668"/>
                </a:moveTo>
                <a:lnTo>
                  <a:pt x="0" y="2668"/>
                </a:lnTo>
                <a:lnTo>
                  <a:pt x="0" y="0"/>
                </a:lnTo>
                <a:lnTo>
                  <a:pt x="285" y="0"/>
                </a:lnTo>
                <a:lnTo>
                  <a:pt x="285" y="0"/>
                </a:lnTo>
                <a:cubicBezTo>
                  <a:pt x="465" y="0"/>
                  <a:pt x="612" y="146"/>
                  <a:pt x="612" y="327"/>
                </a:cubicBezTo>
                <a:lnTo>
                  <a:pt x="612" y="2294"/>
                </a:lnTo>
                <a:lnTo>
                  <a:pt x="612" y="2294"/>
                </a:lnTo>
                <a:cubicBezTo>
                  <a:pt x="612" y="2500"/>
                  <a:pt x="445" y="2668"/>
                  <a:pt x="238" y="2668"/>
                </a:cubicBez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34" name="Freeform 112">
            <a:extLst>
              <a:ext uri="{FF2B5EF4-FFF2-40B4-BE49-F238E27FC236}">
                <a16:creationId xmlns:a16="http://schemas.microsoft.com/office/drawing/2014/main" id="{7AB9BFB6-ABCD-AD45-95F9-6D451FD09DF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8607" y="2064737"/>
            <a:ext cx="1436431" cy="1189246"/>
          </a:xfrm>
          <a:custGeom>
            <a:avLst/>
            <a:gdLst>
              <a:gd name="T0" fmla="*/ 1706 w 2305"/>
              <a:gd name="T1" fmla="*/ 205 h 1911"/>
              <a:gd name="T2" fmla="*/ 598 w 2305"/>
              <a:gd name="T3" fmla="*/ 205 h 1911"/>
              <a:gd name="T4" fmla="*/ 402 w 2305"/>
              <a:gd name="T5" fmla="*/ 205 h 1911"/>
              <a:gd name="T6" fmla="*/ 205 w 2305"/>
              <a:gd name="T7" fmla="*/ 205 h 1911"/>
              <a:gd name="T8" fmla="*/ 205 w 2305"/>
              <a:gd name="T9" fmla="*/ 205 h 1911"/>
              <a:gd name="T10" fmla="*/ 0 w 2305"/>
              <a:gd name="T11" fmla="*/ 0 h 1911"/>
              <a:gd name="T12" fmla="*/ 0 w 2305"/>
              <a:gd name="T13" fmla="*/ 205 h 1911"/>
              <a:gd name="T14" fmla="*/ 0 w 2305"/>
              <a:gd name="T15" fmla="*/ 639 h 1911"/>
              <a:gd name="T16" fmla="*/ 0 w 2305"/>
              <a:gd name="T17" fmla="*/ 1644 h 1911"/>
              <a:gd name="T18" fmla="*/ 0 w 2305"/>
              <a:gd name="T19" fmla="*/ 1644 h 1911"/>
              <a:gd name="T20" fmla="*/ 265 w 2305"/>
              <a:gd name="T21" fmla="*/ 1910 h 1911"/>
              <a:gd name="T22" fmla="*/ 1706 w 2305"/>
              <a:gd name="T23" fmla="*/ 1910 h 1911"/>
              <a:gd name="T24" fmla="*/ 2304 w 2305"/>
              <a:gd name="T25" fmla="*/ 1057 h 1911"/>
              <a:gd name="T26" fmla="*/ 1706 w 2305"/>
              <a:gd name="T27" fmla="*/ 205 h 19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305" h="1911">
                <a:moveTo>
                  <a:pt x="1706" y="205"/>
                </a:moveTo>
                <a:lnTo>
                  <a:pt x="598" y="205"/>
                </a:lnTo>
                <a:lnTo>
                  <a:pt x="402" y="205"/>
                </a:lnTo>
                <a:lnTo>
                  <a:pt x="205" y="205"/>
                </a:lnTo>
                <a:lnTo>
                  <a:pt x="205" y="205"/>
                </a:lnTo>
                <a:cubicBezTo>
                  <a:pt x="92" y="205"/>
                  <a:pt x="0" y="113"/>
                  <a:pt x="0" y="0"/>
                </a:cubicBezTo>
                <a:lnTo>
                  <a:pt x="0" y="205"/>
                </a:lnTo>
                <a:lnTo>
                  <a:pt x="0" y="639"/>
                </a:lnTo>
                <a:lnTo>
                  <a:pt x="0" y="1644"/>
                </a:lnTo>
                <a:lnTo>
                  <a:pt x="0" y="1644"/>
                </a:lnTo>
                <a:cubicBezTo>
                  <a:pt x="0" y="1790"/>
                  <a:pt x="119" y="1910"/>
                  <a:pt x="265" y="1910"/>
                </a:cubicBezTo>
                <a:lnTo>
                  <a:pt x="1706" y="1910"/>
                </a:lnTo>
                <a:lnTo>
                  <a:pt x="2304" y="1057"/>
                </a:lnTo>
                <a:lnTo>
                  <a:pt x="1706" y="205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35" name="Freeform 113">
            <a:extLst>
              <a:ext uri="{FF2B5EF4-FFF2-40B4-BE49-F238E27FC236}">
                <a16:creationId xmlns:a16="http://schemas.microsoft.com/office/drawing/2014/main" id="{19953EEF-02CC-B34F-9951-3227B0885F5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8607" y="1935652"/>
            <a:ext cx="376274" cy="255426"/>
          </a:xfrm>
          <a:custGeom>
            <a:avLst/>
            <a:gdLst>
              <a:gd name="T0" fmla="*/ 209 w 603"/>
              <a:gd name="T1" fmla="*/ 0 h 411"/>
              <a:gd name="T2" fmla="*/ 209 w 603"/>
              <a:gd name="T3" fmla="*/ 0 h 411"/>
              <a:gd name="T4" fmla="*/ 4 w 603"/>
              <a:gd name="T5" fmla="*/ 212 h 411"/>
              <a:gd name="T6" fmla="*/ 4 w 603"/>
              <a:gd name="T7" fmla="*/ 212 h 411"/>
              <a:gd name="T8" fmla="*/ 214 w 603"/>
              <a:gd name="T9" fmla="*/ 410 h 411"/>
              <a:gd name="T10" fmla="*/ 406 w 603"/>
              <a:gd name="T11" fmla="*/ 410 h 411"/>
              <a:gd name="T12" fmla="*/ 602 w 603"/>
              <a:gd name="T13" fmla="*/ 410 h 411"/>
              <a:gd name="T14" fmla="*/ 602 w 603"/>
              <a:gd name="T15" fmla="*/ 0 h 411"/>
              <a:gd name="T16" fmla="*/ 209 w 603"/>
              <a:gd name="T17" fmla="*/ 0 h 4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03" h="411">
                <a:moveTo>
                  <a:pt x="209" y="0"/>
                </a:moveTo>
                <a:lnTo>
                  <a:pt x="209" y="0"/>
                </a:lnTo>
                <a:cubicBezTo>
                  <a:pt x="94" y="0"/>
                  <a:pt x="0" y="95"/>
                  <a:pt x="4" y="212"/>
                </a:cubicBezTo>
                <a:lnTo>
                  <a:pt x="4" y="212"/>
                </a:lnTo>
                <a:cubicBezTo>
                  <a:pt x="9" y="323"/>
                  <a:pt x="103" y="410"/>
                  <a:pt x="214" y="410"/>
                </a:cubicBezTo>
                <a:lnTo>
                  <a:pt x="406" y="410"/>
                </a:lnTo>
                <a:lnTo>
                  <a:pt x="602" y="410"/>
                </a:lnTo>
                <a:lnTo>
                  <a:pt x="602" y="0"/>
                </a:lnTo>
                <a:lnTo>
                  <a:pt x="209" y="0"/>
                </a:lnTo>
              </a:path>
            </a:pathLst>
          </a:custGeom>
          <a:solidFill>
            <a:schemeClr val="accent2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36" name="Freeform 114">
            <a:extLst>
              <a:ext uri="{FF2B5EF4-FFF2-40B4-BE49-F238E27FC236}">
                <a16:creationId xmlns:a16="http://schemas.microsoft.com/office/drawing/2014/main" id="{DBCD40EC-92BB-1E48-A120-1FE6DBC1970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17177" y="1942429"/>
            <a:ext cx="376274" cy="255426"/>
          </a:xfrm>
          <a:custGeom>
            <a:avLst/>
            <a:gdLst>
              <a:gd name="T0" fmla="*/ 209 w 603"/>
              <a:gd name="T1" fmla="*/ 0 h 411"/>
              <a:gd name="T2" fmla="*/ 209 w 603"/>
              <a:gd name="T3" fmla="*/ 0 h 411"/>
              <a:gd name="T4" fmla="*/ 4 w 603"/>
              <a:gd name="T5" fmla="*/ 212 h 411"/>
              <a:gd name="T6" fmla="*/ 4 w 603"/>
              <a:gd name="T7" fmla="*/ 212 h 411"/>
              <a:gd name="T8" fmla="*/ 214 w 603"/>
              <a:gd name="T9" fmla="*/ 410 h 411"/>
              <a:gd name="T10" fmla="*/ 406 w 603"/>
              <a:gd name="T11" fmla="*/ 410 h 411"/>
              <a:gd name="T12" fmla="*/ 602 w 603"/>
              <a:gd name="T13" fmla="*/ 410 h 411"/>
              <a:gd name="T14" fmla="*/ 602 w 603"/>
              <a:gd name="T15" fmla="*/ 0 h 411"/>
              <a:gd name="T16" fmla="*/ 209 w 603"/>
              <a:gd name="T17" fmla="*/ 0 h 4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03" h="411">
                <a:moveTo>
                  <a:pt x="209" y="0"/>
                </a:moveTo>
                <a:lnTo>
                  <a:pt x="209" y="0"/>
                </a:lnTo>
                <a:cubicBezTo>
                  <a:pt x="94" y="0"/>
                  <a:pt x="0" y="95"/>
                  <a:pt x="4" y="212"/>
                </a:cubicBezTo>
                <a:lnTo>
                  <a:pt x="4" y="212"/>
                </a:lnTo>
                <a:cubicBezTo>
                  <a:pt x="9" y="323"/>
                  <a:pt x="103" y="410"/>
                  <a:pt x="214" y="410"/>
                </a:cubicBezTo>
                <a:lnTo>
                  <a:pt x="406" y="410"/>
                </a:lnTo>
                <a:lnTo>
                  <a:pt x="602" y="410"/>
                </a:lnTo>
                <a:lnTo>
                  <a:pt x="602" y="0"/>
                </a:lnTo>
                <a:lnTo>
                  <a:pt x="209" y="0"/>
                </a:lnTo>
              </a:path>
            </a:pathLst>
          </a:custGeom>
          <a:solidFill>
            <a:srgbClr val="111340">
              <a:alpha val="40000"/>
            </a:srgb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37" name="Freeform 115">
            <a:extLst>
              <a:ext uri="{FF2B5EF4-FFF2-40B4-BE49-F238E27FC236}">
                <a16:creationId xmlns:a16="http://schemas.microsoft.com/office/drawing/2014/main" id="{810052B0-14B9-8D4D-A01F-04EFA183D7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767" y="2366855"/>
            <a:ext cx="747054" cy="747054"/>
          </a:xfrm>
          <a:custGeom>
            <a:avLst/>
            <a:gdLst>
              <a:gd name="T0" fmla="*/ 1199 w 1200"/>
              <a:gd name="T1" fmla="*/ 600 h 1199"/>
              <a:gd name="T2" fmla="*/ 1199 w 1200"/>
              <a:gd name="T3" fmla="*/ 600 h 1199"/>
              <a:gd name="T4" fmla="*/ 599 w 1200"/>
              <a:gd name="T5" fmla="*/ 1198 h 1199"/>
              <a:gd name="T6" fmla="*/ 599 w 1200"/>
              <a:gd name="T7" fmla="*/ 1198 h 1199"/>
              <a:gd name="T8" fmla="*/ 0 w 1200"/>
              <a:gd name="T9" fmla="*/ 600 h 1199"/>
              <a:gd name="T10" fmla="*/ 0 w 1200"/>
              <a:gd name="T11" fmla="*/ 600 h 1199"/>
              <a:gd name="T12" fmla="*/ 599 w 1200"/>
              <a:gd name="T13" fmla="*/ 0 h 1199"/>
              <a:gd name="T14" fmla="*/ 599 w 1200"/>
              <a:gd name="T15" fmla="*/ 0 h 1199"/>
              <a:gd name="T16" fmla="*/ 1199 w 1200"/>
              <a:gd name="T17" fmla="*/ 600 h 1199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00" h="1199">
                <a:moveTo>
                  <a:pt x="1199" y="600"/>
                </a:moveTo>
                <a:lnTo>
                  <a:pt x="1199" y="600"/>
                </a:lnTo>
                <a:cubicBezTo>
                  <a:pt x="1199" y="930"/>
                  <a:pt x="931" y="1198"/>
                  <a:pt x="599" y="1198"/>
                </a:cubicBezTo>
                <a:lnTo>
                  <a:pt x="599" y="1198"/>
                </a:lnTo>
                <a:cubicBezTo>
                  <a:pt x="268" y="1198"/>
                  <a:pt x="0" y="930"/>
                  <a:pt x="0" y="600"/>
                </a:cubicBezTo>
                <a:lnTo>
                  <a:pt x="0" y="600"/>
                </a:lnTo>
                <a:cubicBezTo>
                  <a:pt x="0" y="268"/>
                  <a:pt x="268" y="0"/>
                  <a:pt x="599" y="0"/>
                </a:cubicBezTo>
                <a:lnTo>
                  <a:pt x="599" y="0"/>
                </a:lnTo>
                <a:cubicBezTo>
                  <a:pt x="931" y="0"/>
                  <a:pt x="1199" y="268"/>
                  <a:pt x="1199" y="600"/>
                </a:cubicBezTo>
              </a:path>
            </a:pathLst>
          </a:custGeom>
          <a:noFill/>
          <a:ln w="12700" cap="flat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38" name="Freeform 118">
            <a:extLst>
              <a:ext uri="{FF2B5EF4-FFF2-40B4-BE49-F238E27FC236}">
                <a16:creationId xmlns:a16="http://schemas.microsoft.com/office/drawing/2014/main" id="{61916933-1395-F343-95D6-362A7739FE30}"/>
              </a:ext>
            </a:extLst>
          </p:cNvPr>
          <p:cNvSpPr>
            <a:spLocks noChangeArrowheads="1"/>
          </p:cNvSpPr>
          <p:nvPr/>
        </p:nvSpPr>
        <p:spPr bwMode="auto">
          <a:xfrm>
            <a:off x="6582135" y="4031247"/>
            <a:ext cx="4463099" cy="1661648"/>
          </a:xfrm>
          <a:custGeom>
            <a:avLst/>
            <a:gdLst>
              <a:gd name="T0" fmla="*/ 7166 w 7167"/>
              <a:gd name="T1" fmla="*/ 2669 h 2670"/>
              <a:gd name="T2" fmla="*/ 340 w 7167"/>
              <a:gd name="T3" fmla="*/ 2669 h 2670"/>
              <a:gd name="T4" fmla="*/ 340 w 7167"/>
              <a:gd name="T5" fmla="*/ 2669 h 2670"/>
              <a:gd name="T6" fmla="*/ 0 w 7167"/>
              <a:gd name="T7" fmla="*/ 2329 h 2670"/>
              <a:gd name="T8" fmla="*/ 0 w 7167"/>
              <a:gd name="T9" fmla="*/ 0 h 2670"/>
              <a:gd name="T10" fmla="*/ 7166 w 7167"/>
              <a:gd name="T11" fmla="*/ 0 h 2670"/>
              <a:gd name="T12" fmla="*/ 7166 w 7167"/>
              <a:gd name="T13" fmla="*/ 2669 h 26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7167" h="2670">
                <a:moveTo>
                  <a:pt x="7166" y="2669"/>
                </a:moveTo>
                <a:lnTo>
                  <a:pt x="340" y="2669"/>
                </a:lnTo>
                <a:lnTo>
                  <a:pt x="340" y="2669"/>
                </a:lnTo>
                <a:cubicBezTo>
                  <a:pt x="153" y="2669"/>
                  <a:pt x="0" y="2517"/>
                  <a:pt x="0" y="2329"/>
                </a:cubicBezTo>
                <a:lnTo>
                  <a:pt x="0" y="0"/>
                </a:lnTo>
                <a:lnTo>
                  <a:pt x="7166" y="0"/>
                </a:lnTo>
                <a:lnTo>
                  <a:pt x="7166" y="2669"/>
                </a:lnTo>
              </a:path>
            </a:pathLst>
          </a:custGeom>
          <a:solidFill>
            <a:schemeClr val="accent6">
              <a:alpha val="25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39" name="Freeform 119">
            <a:extLst>
              <a:ext uri="{FF2B5EF4-FFF2-40B4-BE49-F238E27FC236}">
                <a16:creationId xmlns:a16="http://schemas.microsoft.com/office/drawing/2014/main" id="{1294840A-778A-9E42-A000-346A00CE133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045234" y="4031247"/>
            <a:ext cx="381768" cy="1661648"/>
          </a:xfrm>
          <a:custGeom>
            <a:avLst/>
            <a:gdLst>
              <a:gd name="T0" fmla="*/ 238 w 613"/>
              <a:gd name="T1" fmla="*/ 2669 h 2670"/>
              <a:gd name="T2" fmla="*/ 0 w 613"/>
              <a:gd name="T3" fmla="*/ 2669 h 2670"/>
              <a:gd name="T4" fmla="*/ 0 w 613"/>
              <a:gd name="T5" fmla="*/ 0 h 2670"/>
              <a:gd name="T6" fmla="*/ 285 w 613"/>
              <a:gd name="T7" fmla="*/ 0 h 2670"/>
              <a:gd name="T8" fmla="*/ 285 w 613"/>
              <a:gd name="T9" fmla="*/ 0 h 2670"/>
              <a:gd name="T10" fmla="*/ 612 w 613"/>
              <a:gd name="T11" fmla="*/ 327 h 2670"/>
              <a:gd name="T12" fmla="*/ 612 w 613"/>
              <a:gd name="T13" fmla="*/ 2295 h 2670"/>
              <a:gd name="T14" fmla="*/ 612 w 613"/>
              <a:gd name="T15" fmla="*/ 2295 h 2670"/>
              <a:gd name="T16" fmla="*/ 238 w 613"/>
              <a:gd name="T17" fmla="*/ 2669 h 267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13" h="2670">
                <a:moveTo>
                  <a:pt x="238" y="2669"/>
                </a:moveTo>
                <a:lnTo>
                  <a:pt x="0" y="2669"/>
                </a:lnTo>
                <a:lnTo>
                  <a:pt x="0" y="0"/>
                </a:lnTo>
                <a:lnTo>
                  <a:pt x="285" y="0"/>
                </a:lnTo>
                <a:lnTo>
                  <a:pt x="285" y="0"/>
                </a:lnTo>
                <a:cubicBezTo>
                  <a:pt x="465" y="0"/>
                  <a:pt x="612" y="147"/>
                  <a:pt x="612" y="327"/>
                </a:cubicBezTo>
                <a:lnTo>
                  <a:pt x="612" y="2295"/>
                </a:lnTo>
                <a:lnTo>
                  <a:pt x="612" y="2295"/>
                </a:lnTo>
                <a:cubicBezTo>
                  <a:pt x="612" y="2501"/>
                  <a:pt x="445" y="2669"/>
                  <a:pt x="238" y="2669"/>
                </a:cubicBez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40" name="Freeform 120">
            <a:extLst>
              <a:ext uri="{FF2B5EF4-FFF2-40B4-BE49-F238E27FC236}">
                <a16:creationId xmlns:a16="http://schemas.microsoft.com/office/drawing/2014/main" id="{721BF3E6-479E-9E43-A3A1-1BAC788ADB8E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8607" y="4157587"/>
            <a:ext cx="1436431" cy="1189246"/>
          </a:xfrm>
          <a:custGeom>
            <a:avLst/>
            <a:gdLst>
              <a:gd name="T0" fmla="*/ 1706 w 2305"/>
              <a:gd name="T1" fmla="*/ 204 h 1911"/>
              <a:gd name="T2" fmla="*/ 598 w 2305"/>
              <a:gd name="T3" fmla="*/ 204 h 1911"/>
              <a:gd name="T4" fmla="*/ 402 w 2305"/>
              <a:gd name="T5" fmla="*/ 204 h 1911"/>
              <a:gd name="T6" fmla="*/ 205 w 2305"/>
              <a:gd name="T7" fmla="*/ 204 h 1911"/>
              <a:gd name="T8" fmla="*/ 205 w 2305"/>
              <a:gd name="T9" fmla="*/ 204 h 1911"/>
              <a:gd name="T10" fmla="*/ 0 w 2305"/>
              <a:gd name="T11" fmla="*/ 0 h 1911"/>
              <a:gd name="T12" fmla="*/ 0 w 2305"/>
              <a:gd name="T13" fmla="*/ 204 h 1911"/>
              <a:gd name="T14" fmla="*/ 0 w 2305"/>
              <a:gd name="T15" fmla="*/ 639 h 1911"/>
              <a:gd name="T16" fmla="*/ 0 w 2305"/>
              <a:gd name="T17" fmla="*/ 1645 h 1911"/>
              <a:gd name="T18" fmla="*/ 0 w 2305"/>
              <a:gd name="T19" fmla="*/ 1645 h 1911"/>
              <a:gd name="T20" fmla="*/ 265 w 2305"/>
              <a:gd name="T21" fmla="*/ 1910 h 1911"/>
              <a:gd name="T22" fmla="*/ 1706 w 2305"/>
              <a:gd name="T23" fmla="*/ 1910 h 1911"/>
              <a:gd name="T24" fmla="*/ 2304 w 2305"/>
              <a:gd name="T25" fmla="*/ 1057 h 1911"/>
              <a:gd name="T26" fmla="*/ 1706 w 2305"/>
              <a:gd name="T27" fmla="*/ 204 h 19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</a:cxnLst>
            <a:rect l="0" t="0" r="r" b="b"/>
            <a:pathLst>
              <a:path w="2305" h="1911">
                <a:moveTo>
                  <a:pt x="1706" y="204"/>
                </a:moveTo>
                <a:lnTo>
                  <a:pt x="598" y="204"/>
                </a:lnTo>
                <a:lnTo>
                  <a:pt x="402" y="204"/>
                </a:lnTo>
                <a:lnTo>
                  <a:pt x="205" y="204"/>
                </a:lnTo>
                <a:lnTo>
                  <a:pt x="205" y="204"/>
                </a:lnTo>
                <a:cubicBezTo>
                  <a:pt x="92" y="204"/>
                  <a:pt x="0" y="113"/>
                  <a:pt x="0" y="0"/>
                </a:cubicBezTo>
                <a:lnTo>
                  <a:pt x="0" y="204"/>
                </a:lnTo>
                <a:lnTo>
                  <a:pt x="0" y="639"/>
                </a:lnTo>
                <a:lnTo>
                  <a:pt x="0" y="1645"/>
                </a:lnTo>
                <a:lnTo>
                  <a:pt x="0" y="1645"/>
                </a:lnTo>
                <a:cubicBezTo>
                  <a:pt x="0" y="1791"/>
                  <a:pt x="119" y="1910"/>
                  <a:pt x="265" y="1910"/>
                </a:cubicBezTo>
                <a:lnTo>
                  <a:pt x="1706" y="1910"/>
                </a:lnTo>
                <a:lnTo>
                  <a:pt x="2304" y="1057"/>
                </a:lnTo>
                <a:lnTo>
                  <a:pt x="1706" y="204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41" name="Freeform 121">
            <a:extLst>
              <a:ext uri="{FF2B5EF4-FFF2-40B4-BE49-F238E27FC236}">
                <a16:creationId xmlns:a16="http://schemas.microsoft.com/office/drawing/2014/main" id="{8724CD53-8EE5-0D41-AC10-CB033D01C72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08607" y="4031247"/>
            <a:ext cx="376274" cy="255428"/>
          </a:xfrm>
          <a:custGeom>
            <a:avLst/>
            <a:gdLst>
              <a:gd name="T0" fmla="*/ 209 w 603"/>
              <a:gd name="T1" fmla="*/ 0 h 411"/>
              <a:gd name="T2" fmla="*/ 209 w 603"/>
              <a:gd name="T3" fmla="*/ 0 h 411"/>
              <a:gd name="T4" fmla="*/ 4 w 603"/>
              <a:gd name="T5" fmla="*/ 213 h 411"/>
              <a:gd name="T6" fmla="*/ 4 w 603"/>
              <a:gd name="T7" fmla="*/ 213 h 411"/>
              <a:gd name="T8" fmla="*/ 214 w 603"/>
              <a:gd name="T9" fmla="*/ 410 h 411"/>
              <a:gd name="T10" fmla="*/ 406 w 603"/>
              <a:gd name="T11" fmla="*/ 410 h 411"/>
              <a:gd name="T12" fmla="*/ 602 w 603"/>
              <a:gd name="T13" fmla="*/ 410 h 411"/>
              <a:gd name="T14" fmla="*/ 602 w 603"/>
              <a:gd name="T15" fmla="*/ 0 h 411"/>
              <a:gd name="T16" fmla="*/ 209 w 603"/>
              <a:gd name="T17" fmla="*/ 0 h 4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03" h="411">
                <a:moveTo>
                  <a:pt x="209" y="0"/>
                </a:moveTo>
                <a:lnTo>
                  <a:pt x="209" y="0"/>
                </a:lnTo>
                <a:cubicBezTo>
                  <a:pt x="94" y="0"/>
                  <a:pt x="0" y="96"/>
                  <a:pt x="4" y="213"/>
                </a:cubicBezTo>
                <a:lnTo>
                  <a:pt x="4" y="213"/>
                </a:lnTo>
                <a:cubicBezTo>
                  <a:pt x="9" y="323"/>
                  <a:pt x="103" y="410"/>
                  <a:pt x="214" y="410"/>
                </a:cubicBezTo>
                <a:lnTo>
                  <a:pt x="406" y="410"/>
                </a:lnTo>
                <a:lnTo>
                  <a:pt x="602" y="410"/>
                </a:lnTo>
                <a:lnTo>
                  <a:pt x="602" y="0"/>
                </a:lnTo>
                <a:lnTo>
                  <a:pt x="209" y="0"/>
                </a:lnTo>
              </a:path>
            </a:pathLst>
          </a:custGeom>
          <a:solidFill>
            <a:schemeClr val="accent4"/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42" name="Freeform 122">
            <a:extLst>
              <a:ext uri="{FF2B5EF4-FFF2-40B4-BE49-F238E27FC236}">
                <a16:creationId xmlns:a16="http://schemas.microsoft.com/office/drawing/2014/main" id="{1BB1D64A-9F35-7A43-8905-9DE704B998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17177" y="4036630"/>
            <a:ext cx="376274" cy="255428"/>
          </a:xfrm>
          <a:custGeom>
            <a:avLst/>
            <a:gdLst>
              <a:gd name="T0" fmla="*/ 209 w 603"/>
              <a:gd name="T1" fmla="*/ 0 h 411"/>
              <a:gd name="T2" fmla="*/ 209 w 603"/>
              <a:gd name="T3" fmla="*/ 0 h 411"/>
              <a:gd name="T4" fmla="*/ 4 w 603"/>
              <a:gd name="T5" fmla="*/ 213 h 411"/>
              <a:gd name="T6" fmla="*/ 4 w 603"/>
              <a:gd name="T7" fmla="*/ 213 h 411"/>
              <a:gd name="T8" fmla="*/ 214 w 603"/>
              <a:gd name="T9" fmla="*/ 410 h 411"/>
              <a:gd name="T10" fmla="*/ 406 w 603"/>
              <a:gd name="T11" fmla="*/ 410 h 411"/>
              <a:gd name="T12" fmla="*/ 602 w 603"/>
              <a:gd name="T13" fmla="*/ 410 h 411"/>
              <a:gd name="T14" fmla="*/ 602 w 603"/>
              <a:gd name="T15" fmla="*/ 0 h 411"/>
              <a:gd name="T16" fmla="*/ 209 w 603"/>
              <a:gd name="T17" fmla="*/ 0 h 41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603" h="411">
                <a:moveTo>
                  <a:pt x="209" y="0"/>
                </a:moveTo>
                <a:lnTo>
                  <a:pt x="209" y="0"/>
                </a:lnTo>
                <a:cubicBezTo>
                  <a:pt x="94" y="0"/>
                  <a:pt x="0" y="96"/>
                  <a:pt x="4" y="213"/>
                </a:cubicBezTo>
                <a:lnTo>
                  <a:pt x="4" y="213"/>
                </a:lnTo>
                <a:cubicBezTo>
                  <a:pt x="9" y="323"/>
                  <a:pt x="103" y="410"/>
                  <a:pt x="214" y="410"/>
                </a:cubicBezTo>
                <a:lnTo>
                  <a:pt x="406" y="410"/>
                </a:lnTo>
                <a:lnTo>
                  <a:pt x="602" y="410"/>
                </a:lnTo>
                <a:lnTo>
                  <a:pt x="602" y="0"/>
                </a:lnTo>
                <a:lnTo>
                  <a:pt x="209" y="0"/>
                </a:lnTo>
              </a:path>
            </a:pathLst>
          </a:custGeom>
          <a:solidFill>
            <a:srgbClr val="111340">
              <a:alpha val="40000"/>
            </a:srgbClr>
          </a:solidFill>
          <a:ln>
            <a:noFill/>
          </a:ln>
          <a:effectLst/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43" name="Freeform 123">
            <a:extLst>
              <a:ext uri="{FF2B5EF4-FFF2-40B4-BE49-F238E27FC236}">
                <a16:creationId xmlns:a16="http://schemas.microsoft.com/office/drawing/2014/main" id="{CB6DB40A-5C03-E64A-BF52-79D0483DD33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77767" y="4459706"/>
            <a:ext cx="747054" cy="747054"/>
          </a:xfrm>
          <a:custGeom>
            <a:avLst/>
            <a:gdLst>
              <a:gd name="T0" fmla="*/ 1199 w 1200"/>
              <a:gd name="T1" fmla="*/ 599 h 1201"/>
              <a:gd name="T2" fmla="*/ 1199 w 1200"/>
              <a:gd name="T3" fmla="*/ 599 h 1201"/>
              <a:gd name="T4" fmla="*/ 599 w 1200"/>
              <a:gd name="T5" fmla="*/ 1200 h 1201"/>
              <a:gd name="T6" fmla="*/ 599 w 1200"/>
              <a:gd name="T7" fmla="*/ 1200 h 1201"/>
              <a:gd name="T8" fmla="*/ 0 w 1200"/>
              <a:gd name="T9" fmla="*/ 599 h 1201"/>
              <a:gd name="T10" fmla="*/ 0 w 1200"/>
              <a:gd name="T11" fmla="*/ 599 h 1201"/>
              <a:gd name="T12" fmla="*/ 599 w 1200"/>
              <a:gd name="T13" fmla="*/ 0 h 1201"/>
              <a:gd name="T14" fmla="*/ 599 w 1200"/>
              <a:gd name="T15" fmla="*/ 0 h 1201"/>
              <a:gd name="T16" fmla="*/ 1199 w 1200"/>
              <a:gd name="T17" fmla="*/ 599 h 1201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</a:cxnLst>
            <a:rect l="0" t="0" r="r" b="b"/>
            <a:pathLst>
              <a:path w="1200" h="1201">
                <a:moveTo>
                  <a:pt x="1199" y="599"/>
                </a:moveTo>
                <a:lnTo>
                  <a:pt x="1199" y="599"/>
                </a:lnTo>
                <a:cubicBezTo>
                  <a:pt x="1199" y="931"/>
                  <a:pt x="931" y="1200"/>
                  <a:pt x="599" y="1200"/>
                </a:cubicBezTo>
                <a:lnTo>
                  <a:pt x="599" y="1200"/>
                </a:lnTo>
                <a:cubicBezTo>
                  <a:pt x="268" y="1200"/>
                  <a:pt x="0" y="931"/>
                  <a:pt x="0" y="599"/>
                </a:cubicBezTo>
                <a:lnTo>
                  <a:pt x="0" y="599"/>
                </a:lnTo>
                <a:cubicBezTo>
                  <a:pt x="0" y="269"/>
                  <a:pt x="268" y="0"/>
                  <a:pt x="599" y="0"/>
                </a:cubicBezTo>
                <a:lnTo>
                  <a:pt x="599" y="0"/>
                </a:lnTo>
                <a:cubicBezTo>
                  <a:pt x="931" y="0"/>
                  <a:pt x="1199" y="269"/>
                  <a:pt x="1199" y="599"/>
                </a:cubicBezTo>
              </a:path>
            </a:pathLst>
          </a:custGeom>
          <a:noFill/>
          <a:ln w="12700" cap="flat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 dirty="0">
              <a:latin typeface="Poppins" pitchFamily="2" charset="77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28F4385-7656-E540-AB51-6C0BEA8B9142}"/>
              </a:ext>
            </a:extLst>
          </p:cNvPr>
          <p:cNvSpPr txBox="1"/>
          <p:nvPr/>
        </p:nvSpPr>
        <p:spPr>
          <a:xfrm>
            <a:off x="2130350" y="1969386"/>
            <a:ext cx="3323073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b="1" spc="-15" dirty="0">
                <a:solidFill>
                  <a:schemeClr val="tx2"/>
                </a:solidFill>
                <a:latin typeface="Barlow" pitchFamily="2" charset="0"/>
                <a:cs typeface="Poppins" pitchFamily="2" charset="77"/>
              </a:rPr>
              <a:t>VEŘEJNÁ PREZENTACE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C1C78C10-5AC3-2742-B6A4-0429EE084BB0}"/>
              </a:ext>
            </a:extLst>
          </p:cNvPr>
          <p:cNvSpPr txBox="1"/>
          <p:nvPr/>
        </p:nvSpPr>
        <p:spPr>
          <a:xfrm>
            <a:off x="2123676" y="2318938"/>
            <a:ext cx="3323073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360" indent="-170640">
              <a:lnSpc>
                <a:spcPts val="1349"/>
              </a:lnSpc>
              <a:buClr>
                <a:srgbClr val="000000"/>
              </a:buClr>
              <a:buFont typeface="StarSymbol"/>
              <a:buChar char="-"/>
            </a:pPr>
            <a:r>
              <a:rPr lang="cs-CZ" sz="1300" b="1" spc="-12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ea typeface="DejaVu Sans"/>
                <a:cs typeface="Calibri" panose="020F0502020204030204" pitchFamily="34" charset="0"/>
              </a:rPr>
              <a:t>Představení realizačního týmu</a:t>
            </a:r>
          </a:p>
          <a:p>
            <a:pPr marL="171360" indent="-170640">
              <a:lnSpc>
                <a:spcPts val="1349"/>
              </a:lnSpc>
              <a:buClr>
                <a:srgbClr val="000000"/>
              </a:buClr>
              <a:buFont typeface="StarSymbol"/>
              <a:buChar char="-"/>
            </a:pPr>
            <a:r>
              <a:rPr lang="cs-CZ" sz="1300" b="1" spc="-12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ea typeface="DejaVu Sans"/>
                <a:cs typeface="Calibri" panose="020F0502020204030204" pitchFamily="34" charset="0"/>
              </a:rPr>
              <a:t>Dosavadní postup obce</a:t>
            </a:r>
          </a:p>
          <a:p>
            <a:pPr marL="171360" indent="-170640">
              <a:lnSpc>
                <a:spcPts val="1349"/>
              </a:lnSpc>
              <a:buClr>
                <a:srgbClr val="000000"/>
              </a:buClr>
              <a:buFont typeface="StarSymbol"/>
              <a:buChar char="-"/>
            </a:pPr>
            <a:r>
              <a:rPr lang="cs-CZ" sz="1300" b="1" spc="-12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ea typeface="DejaVu Sans"/>
                <a:cs typeface="Calibri" panose="020F0502020204030204" pitchFamily="34" charset="0"/>
              </a:rPr>
              <a:t>Financování projektu MEK</a:t>
            </a:r>
          </a:p>
          <a:p>
            <a:pPr marL="171360" indent="-170640">
              <a:lnSpc>
                <a:spcPts val="1349"/>
              </a:lnSpc>
              <a:buClr>
                <a:srgbClr val="000000"/>
              </a:buClr>
              <a:buFont typeface="StarSymbol"/>
              <a:buChar char="-"/>
            </a:pPr>
            <a:r>
              <a:rPr lang="cs-CZ" sz="1300" b="1" spc="-12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ea typeface="DejaVu Sans"/>
                <a:cs typeface="Calibri" panose="020F0502020204030204" pitchFamily="34" charset="0"/>
              </a:rPr>
              <a:t>Výhody a užitky MEK pro obec a občany</a:t>
            </a:r>
          </a:p>
          <a:p>
            <a:pPr marL="171360" indent="-170640">
              <a:lnSpc>
                <a:spcPts val="1349"/>
              </a:lnSpc>
              <a:buClr>
                <a:srgbClr val="000000"/>
              </a:buClr>
              <a:buFont typeface="StarSymbol"/>
              <a:buChar char="-"/>
            </a:pPr>
            <a:r>
              <a:rPr lang="cs-CZ" sz="1300" b="1" spc="-12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ea typeface="DejaVu Sans"/>
                <a:cs typeface="Calibri" panose="020F0502020204030204" pitchFamily="34" charset="0"/>
              </a:rPr>
              <a:t>Harmonogram</a:t>
            </a:r>
          </a:p>
          <a:p>
            <a:pPr marL="171360" indent="-170640">
              <a:lnSpc>
                <a:spcPts val="1349"/>
              </a:lnSpc>
              <a:buClr>
                <a:srgbClr val="000000"/>
              </a:buClr>
              <a:buFont typeface="StarSymbol"/>
              <a:buChar char="-"/>
            </a:pPr>
            <a:r>
              <a:rPr lang="cs-CZ" sz="1300" b="1" spc="-12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ea typeface="DejaVu Sans"/>
                <a:cs typeface="Calibri" panose="020F0502020204030204" pitchFamily="34" charset="0"/>
              </a:rPr>
              <a:t>Spolupráce s občany / Dotazování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5B3F846-2016-9C44-A3F0-AF9F15B020B1}"/>
              </a:ext>
            </a:extLst>
          </p:cNvPr>
          <p:cNvSpPr txBox="1"/>
          <p:nvPr/>
        </p:nvSpPr>
        <p:spPr>
          <a:xfrm>
            <a:off x="2218129" y="4134320"/>
            <a:ext cx="3323073" cy="32316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500" b="1" spc="-15" dirty="0">
                <a:solidFill>
                  <a:schemeClr val="tx2"/>
                </a:solidFill>
                <a:latin typeface="Barlow" pitchFamily="2" charset="0"/>
                <a:cs typeface="Poppins" pitchFamily="2" charset="77"/>
              </a:rPr>
              <a:t>ANKETA SDÍLENÍ ELEKTŘINY OZE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8993F54-C6F5-B241-B9B8-8A23287D353C}"/>
              </a:ext>
            </a:extLst>
          </p:cNvPr>
          <p:cNvSpPr txBox="1"/>
          <p:nvPr/>
        </p:nvSpPr>
        <p:spPr>
          <a:xfrm>
            <a:off x="2222835" y="4575082"/>
            <a:ext cx="3323073" cy="761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360" indent="-170640">
              <a:lnSpc>
                <a:spcPts val="1349"/>
              </a:lnSpc>
              <a:buClr>
                <a:srgbClr val="000000"/>
              </a:buClr>
              <a:buFont typeface="StarSymbol"/>
              <a:buChar char="-"/>
            </a:pPr>
            <a:r>
              <a:rPr lang="cs-CZ" sz="1300" b="1" spc="-12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cs typeface="Calibri" panose="020F0502020204030204" pitchFamily="34" charset="0"/>
              </a:rPr>
              <a:t>Dotazníkového šetření ve věci zájmu o sdílení elektřiny a elektromobilitu</a:t>
            </a:r>
          </a:p>
          <a:p>
            <a:pPr marL="171360" indent="-170640">
              <a:lnSpc>
                <a:spcPts val="1349"/>
              </a:lnSpc>
              <a:buClr>
                <a:srgbClr val="000000"/>
              </a:buClr>
              <a:buFont typeface="StarSymbol"/>
              <a:buChar char="-"/>
            </a:pPr>
            <a:r>
              <a:rPr lang="cs-CZ" sz="1300" b="1" spc="-12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cs typeface="Calibri" panose="020F0502020204030204" pitchFamily="34" charset="0"/>
              </a:rPr>
              <a:t>I nesouhlas je potřebná informace</a:t>
            </a:r>
          </a:p>
          <a:p>
            <a:pPr marL="171360" indent="-170640">
              <a:lnSpc>
                <a:spcPts val="1349"/>
              </a:lnSpc>
              <a:buClr>
                <a:srgbClr val="000000"/>
              </a:buClr>
              <a:buFont typeface="StarSymbol"/>
              <a:buChar char="-"/>
            </a:pPr>
            <a:r>
              <a:rPr lang="cs-CZ" sz="1300" b="1" spc="-12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cs typeface="Calibri" panose="020F0502020204030204" pitchFamily="34" charset="0"/>
              </a:rPr>
              <a:t>Web Dotazník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BEBC4F7-1591-A24D-8BFE-261B206B61A8}"/>
              </a:ext>
            </a:extLst>
          </p:cNvPr>
          <p:cNvSpPr txBox="1"/>
          <p:nvPr/>
        </p:nvSpPr>
        <p:spPr>
          <a:xfrm>
            <a:off x="7551973" y="1949513"/>
            <a:ext cx="3323073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b="1" spc="-15" dirty="0">
                <a:solidFill>
                  <a:schemeClr val="tx2"/>
                </a:solidFill>
                <a:latin typeface="Barlow" pitchFamily="2" charset="0"/>
                <a:cs typeface="Poppins" pitchFamily="2" charset="77"/>
              </a:rPr>
              <a:t>VEŘEJNÝ EDUKAČNÍ SEMINÁŘ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63B5EB7-E258-7442-ADDA-8FBB6F7D2023}"/>
              </a:ext>
            </a:extLst>
          </p:cNvPr>
          <p:cNvSpPr txBox="1"/>
          <p:nvPr/>
        </p:nvSpPr>
        <p:spPr>
          <a:xfrm>
            <a:off x="7634436" y="2255479"/>
            <a:ext cx="332307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lnSpc>
                <a:spcPts val="1621"/>
              </a:lnSpc>
              <a:buFontTx/>
              <a:buChar char="-"/>
            </a:pPr>
            <a:r>
              <a:rPr lang="cs-CZ" sz="1300" b="1" spc="-12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cs typeface="Calibri" panose="020F0502020204030204" pitchFamily="34" charset="0"/>
              </a:rPr>
              <a:t>Prezentace výhod komunitní energetiky a  energetického společenství</a:t>
            </a:r>
          </a:p>
          <a:p>
            <a:pPr marL="171450" indent="-171450">
              <a:lnSpc>
                <a:spcPts val="1621"/>
              </a:lnSpc>
              <a:buFontTx/>
              <a:buChar char="-"/>
            </a:pPr>
            <a:r>
              <a:rPr lang="cs-CZ" sz="1300" b="1" spc="-12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cs typeface="Calibri" panose="020F0502020204030204" pitchFamily="34" charset="0"/>
              </a:rPr>
              <a:t>Výhody sdílení energií    </a:t>
            </a:r>
          </a:p>
          <a:p>
            <a:pPr marL="171450" indent="-171450">
              <a:lnSpc>
                <a:spcPts val="1621"/>
              </a:lnSpc>
              <a:buFontTx/>
              <a:buChar char="-"/>
            </a:pPr>
            <a:r>
              <a:rPr lang="cs-CZ" sz="1300" b="1" spc="-12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cs typeface="Calibri" panose="020F0502020204030204" pitchFamily="34" charset="0"/>
              </a:rPr>
              <a:t>Přihlášení na seminář </a:t>
            </a:r>
          </a:p>
          <a:p>
            <a:pPr marL="171450" indent="-171450">
              <a:lnSpc>
                <a:spcPts val="1621"/>
              </a:lnSpc>
              <a:buFontTx/>
              <a:buChar char="-"/>
            </a:pPr>
            <a:r>
              <a:rPr lang="si-LK" sz="1300" b="1" spc="-12" noProof="1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www.energetickabilance.cz/seminar1</a:t>
            </a:r>
            <a:endParaRPr lang="cs-CZ" sz="1300" b="1" spc="-12" noProof="1">
              <a:solidFill>
                <a:schemeClr val="accent1">
                  <a:lumMod val="50000"/>
                </a:schemeClr>
              </a:solidFill>
              <a:latin typeface="Barlow" pitchFamily="2" charset="0"/>
              <a:cs typeface="Calibri" panose="020F0502020204030204" pitchFamily="34" charset="0"/>
            </a:endParaRPr>
          </a:p>
          <a:p>
            <a:pPr marL="171450" indent="-171450">
              <a:lnSpc>
                <a:spcPts val="1621"/>
              </a:lnSpc>
              <a:buFontTx/>
              <a:buChar char="-"/>
            </a:pPr>
            <a:r>
              <a:rPr lang="cs-CZ" sz="1300" b="1" spc="-12" noProof="1">
                <a:solidFill>
                  <a:schemeClr val="accent1">
                    <a:lumMod val="50000"/>
                  </a:schemeClr>
                </a:solidFill>
                <a:latin typeface="Barlow" pitchFamily="2" charset="0"/>
                <a:cs typeface="Calibri" panose="020F0502020204030204" pitchFamily="34" charset="0"/>
              </a:rPr>
              <a:t>každé úterý 18:00 až 19:00 hod.</a:t>
            </a:r>
            <a:endParaRPr lang="si-LK" sz="1300" b="1" spc="-12" noProof="1">
              <a:solidFill>
                <a:schemeClr val="accent1">
                  <a:lumMod val="50000"/>
                </a:schemeClr>
              </a:solidFill>
              <a:latin typeface="Barlow" pitchFamily="2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77BF80B8-59C8-B94C-8E56-583ED253CCA6}"/>
              </a:ext>
            </a:extLst>
          </p:cNvPr>
          <p:cNvSpPr txBox="1"/>
          <p:nvPr/>
        </p:nvSpPr>
        <p:spPr>
          <a:xfrm>
            <a:off x="7572423" y="4111237"/>
            <a:ext cx="3572814" cy="338554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r>
              <a:rPr lang="en-US" sz="1600" b="1" spc="-15" dirty="0">
                <a:solidFill>
                  <a:schemeClr val="tx2"/>
                </a:solidFill>
                <a:latin typeface="Barlow" pitchFamily="2" charset="0"/>
                <a:cs typeface="Poppins" pitchFamily="2" charset="77"/>
              </a:rPr>
              <a:t>ENERGETICKÉ INFORMAČNÍ CENTRUM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A0E95D4-F4FC-A648-AD5B-462572DA92E0}"/>
              </a:ext>
            </a:extLst>
          </p:cNvPr>
          <p:cNvSpPr txBox="1"/>
          <p:nvPr/>
        </p:nvSpPr>
        <p:spPr>
          <a:xfrm>
            <a:off x="7683599" y="4528545"/>
            <a:ext cx="3323073" cy="9912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ts val="1800"/>
              </a:lnSpc>
              <a:buFontTx/>
              <a:buChar char="-"/>
            </a:pPr>
            <a:r>
              <a:rPr lang="cs-CZ" sz="1300" b="1" spc="-12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cs typeface="Calibri" panose="020F0502020204030204" pitchFamily="34" charset="0"/>
              </a:rPr>
              <a:t>Plakáty na veřejném místě</a:t>
            </a:r>
          </a:p>
          <a:p>
            <a:pPr marL="285750" indent="-285750">
              <a:lnSpc>
                <a:spcPts val="1800"/>
              </a:lnSpc>
              <a:buFontTx/>
              <a:buChar char="-"/>
            </a:pPr>
            <a:r>
              <a:rPr lang="cs-CZ" sz="1300" b="1" spc="-12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cs typeface="Calibri" panose="020F0502020204030204" pitchFamily="34" charset="0"/>
              </a:rPr>
              <a:t>Ptejte se na obecním úřadě</a:t>
            </a:r>
          </a:p>
          <a:p>
            <a:pPr marL="285750" indent="-285750">
              <a:lnSpc>
                <a:spcPts val="1800"/>
              </a:lnSpc>
              <a:buFontTx/>
              <a:buChar char="-"/>
            </a:pPr>
            <a:r>
              <a:rPr lang="cs-CZ" sz="1300" b="1" spc="-12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cs typeface="Calibri" panose="020F0502020204030204" pitchFamily="34" charset="0"/>
              </a:rPr>
              <a:t>Sjednejte si schůzku s energetickým poradcem s licencí 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5F96791D-2ACA-244F-93AE-E1F8E558A55B}"/>
              </a:ext>
            </a:extLst>
          </p:cNvPr>
          <p:cNvSpPr txBox="1"/>
          <p:nvPr/>
        </p:nvSpPr>
        <p:spPr>
          <a:xfrm>
            <a:off x="1076326" y="2487273"/>
            <a:ext cx="649287" cy="53091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850" b="1" spc="-75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01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5CF009F-F481-2A4A-8FC0-13317920B053}"/>
              </a:ext>
            </a:extLst>
          </p:cNvPr>
          <p:cNvSpPr txBox="1"/>
          <p:nvPr/>
        </p:nvSpPr>
        <p:spPr>
          <a:xfrm>
            <a:off x="1076326" y="4580738"/>
            <a:ext cx="649287" cy="53091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850" b="1" spc="-75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03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512396A-80CF-9241-B662-1DCC6D36761D}"/>
              </a:ext>
            </a:extLst>
          </p:cNvPr>
          <p:cNvSpPr txBox="1"/>
          <p:nvPr/>
        </p:nvSpPr>
        <p:spPr>
          <a:xfrm>
            <a:off x="6528056" y="2487273"/>
            <a:ext cx="649287" cy="53091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850" b="1" spc="-75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02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269F3960-A1E2-BC4A-BD1C-C38ECFA8F5CF}"/>
              </a:ext>
            </a:extLst>
          </p:cNvPr>
          <p:cNvSpPr txBox="1"/>
          <p:nvPr/>
        </p:nvSpPr>
        <p:spPr>
          <a:xfrm>
            <a:off x="6528056" y="4580738"/>
            <a:ext cx="649287" cy="530915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sz="2850" b="1" spc="-75" dirty="0">
                <a:solidFill>
                  <a:schemeClr val="bg1"/>
                </a:solidFill>
                <a:latin typeface="Poppins" pitchFamily="2" charset="77"/>
                <a:cs typeface="Poppins" pitchFamily="2" charset="77"/>
              </a:rPr>
              <a:t>04</a:t>
            </a: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10323914-F397-2726-93EF-9DA4F057D1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4371"/>
            <a:ext cx="9068482" cy="822127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</p:pic>
      <p:sp>
        <p:nvSpPr>
          <p:cNvPr id="3" name="CustomShape 48">
            <a:extLst>
              <a:ext uri="{FF2B5EF4-FFF2-40B4-BE49-F238E27FC236}">
                <a16:creationId xmlns:a16="http://schemas.microsoft.com/office/drawing/2014/main" id="{9E006BDA-F94A-E80C-8394-200089D0868B}"/>
              </a:ext>
            </a:extLst>
          </p:cNvPr>
          <p:cNvSpPr/>
          <p:nvPr/>
        </p:nvSpPr>
        <p:spPr>
          <a:xfrm>
            <a:off x="869981" y="863548"/>
            <a:ext cx="7328520" cy="478677"/>
          </a:xfrm>
          <a:prstGeom prst="rect">
            <a:avLst/>
          </a:prstGeom>
          <a:noFill/>
          <a:ln w="9360"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90000"/>
              </a:lnSpc>
              <a:spcBef>
                <a:spcPct val="0"/>
              </a:spcBef>
            </a:pPr>
            <a:r>
              <a:rPr lang="cs-CZ" sz="2800" b="1" dirty="0">
                <a:solidFill>
                  <a:schemeClr val="accent1">
                    <a:lumMod val="50000"/>
                  </a:schemeClr>
                </a:solidFill>
              </a:rPr>
              <a:t>Komunikace a informační kanály  </a:t>
            </a:r>
          </a:p>
        </p:txBody>
      </p:sp>
    </p:spTree>
    <p:extLst>
      <p:ext uri="{BB962C8B-B14F-4D97-AF65-F5344CB8AC3E}">
        <p14:creationId xmlns:p14="http://schemas.microsoft.com/office/powerpoint/2010/main" val="2556371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1000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6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20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1000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78" dur="1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1000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82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1000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86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1000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90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1000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#ppt_w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>
                                      <p:cBhvr>
                                        <p:cTn id="94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1000" fill="hold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5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6" dur="1000" fill="hold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7" fill="hold">
                      <p:stCondLst>
                        <p:cond delay="indefinite"/>
                      </p:stCondLst>
                      <p:childTnLst>
                        <p:par>
                          <p:cTn id="118" fill="hold">
                            <p:stCondLst>
                              <p:cond delay="0"/>
                            </p:stCondLst>
                            <p:childTnLst>
                              <p:par>
                                <p:cTn id="1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1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2" dur="1000" fill="hold"/>
                                        <p:tgtEl>
                                          <p:spTgt spid="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3" fill="hold">
                      <p:stCondLst>
                        <p:cond delay="indefinite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7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8" dur="1000" fill="hold"/>
                                        <p:tgtEl>
                                          <p:spTgt spid="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9" fill="hold">
                      <p:stCondLst>
                        <p:cond delay="indefinite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3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4" dur="1000" fill="hold"/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5" fill="hold">
                      <p:stCondLst>
                        <p:cond delay="indefinite"/>
                      </p:stCondLst>
                      <p:childTnLst>
                        <p:par>
                          <p:cTn id="136" fill="hold">
                            <p:stCondLst>
                              <p:cond delay="0"/>
                            </p:stCondLst>
                            <p:childTnLst>
                              <p:par>
                                <p:cTn id="1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9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0" dur="1000" fill="hold"/>
                                        <p:tgtEl>
                                          <p:spTgt spid="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1" fill="hold">
                      <p:stCondLst>
                        <p:cond delay="indefinite"/>
                      </p:stCondLst>
                      <p:childTnLst>
                        <p:par>
                          <p:cTn id="142" fill="hold">
                            <p:stCondLst>
                              <p:cond delay="0"/>
                            </p:stCondLst>
                            <p:childTnLst>
                              <p:par>
                                <p:cTn id="14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5" dur="1000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46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9" dur="1000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50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4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7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8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1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2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3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7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1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2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3" fill="hold">
                      <p:stCondLst>
                        <p:cond delay="indefinite"/>
                      </p:stCondLst>
                      <p:childTnLst>
                        <p:par>
                          <p:cTn id="174" fill="hold">
                            <p:stCondLst>
                              <p:cond delay="0"/>
                            </p:stCondLst>
                            <p:childTnLst>
                              <p:par>
                                <p:cTn id="17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7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8" dur="10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>
                      <p:stCondLst>
                        <p:cond delay="indefinite"/>
                      </p:stCondLst>
                      <p:childTnLst>
                        <p:par>
                          <p:cTn id="180" fill="hold">
                            <p:stCondLst>
                              <p:cond delay="0"/>
                            </p:stCondLst>
                            <p:childTnLst>
                              <p:par>
                                <p:cTn id="18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3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4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9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0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1" fill="hold">
                      <p:stCondLst>
                        <p:cond delay="indefinite"/>
                      </p:stCondLst>
                      <p:childTnLst>
                        <p:par>
                          <p:cTn id="192" fill="hold">
                            <p:stCondLst>
                              <p:cond delay="0"/>
                            </p:stCondLst>
                            <p:childTnLst>
                              <p:par>
                                <p:cTn id="19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5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6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7" fill="hold">
                      <p:stCondLst>
                        <p:cond delay="indefinite"/>
                      </p:stCondLst>
                      <p:childTnLst>
                        <p:par>
                          <p:cTn id="198" fill="hold">
                            <p:stCondLst>
                              <p:cond delay="0"/>
                            </p:stCondLst>
                            <p:childTnLst>
                              <p:par>
                                <p:cTn id="19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1" dur="1000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2" dur="1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5" dur="1000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06" dur="1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7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9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0" dur="1000" fill="hold"/>
                                        <p:tgtEl>
                                          <p:spTgt spid="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1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3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4" dur="10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7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8" dur="10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1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2" dur="1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3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6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7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8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9" fill="hold">
                      <p:stCondLst>
                        <p:cond delay="indefinite"/>
                      </p:stCondLst>
                      <p:childTnLst>
                        <p:par>
                          <p:cTn id="230" fill="hold">
                            <p:stCondLst>
                              <p:cond delay="0"/>
                            </p:stCondLst>
                            <p:childTnLst>
                              <p:par>
                                <p:cTn id="23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3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4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5" fill="hold">
                      <p:stCondLst>
                        <p:cond delay="indefinite"/>
                      </p:stCondLst>
                      <p:childTnLst>
                        <p:par>
                          <p:cTn id="236" fill="hold">
                            <p:stCondLst>
                              <p:cond delay="0"/>
                            </p:stCondLst>
                            <p:childTnLst>
                              <p:par>
                                <p:cTn id="23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9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0" dur="1000" fill="hold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1" fill="hold">
                      <p:stCondLst>
                        <p:cond delay="indefinite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5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6" dur="1000" fill="hold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7" fill="hold">
                      <p:stCondLst>
                        <p:cond delay="indefinite"/>
                      </p:stCondLst>
                      <p:childTnLst>
                        <p:par>
                          <p:cTn id="248" fill="hold">
                            <p:stCondLst>
                              <p:cond delay="0"/>
                            </p:stCondLst>
                            <p:childTnLst>
                              <p:par>
                                <p:cTn id="24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1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2" dur="1000" fill="hold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2" grpId="0" animBg="1"/>
      <p:bldP spid="24" grpId="0" animBg="1"/>
      <p:bldP spid="25" grpId="0" animBg="1"/>
      <p:bldP spid="26" grpId="0" animBg="1"/>
      <p:bldP spid="27" grpId="0" animBg="1"/>
      <p:bldP spid="28" grpId="0" animBg="1"/>
      <p:bldP spid="29" grpId="0" animBg="1"/>
      <p:bldP spid="30" grpId="0" animBg="1"/>
      <p:bldP spid="31" grpId="0" animBg="1"/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  <p:bldP spid="38" grpId="0" animBg="1"/>
      <p:bldP spid="39" grpId="0" animBg="1"/>
      <p:bldP spid="40" grpId="0" animBg="1"/>
      <p:bldP spid="41" grpId="0" animBg="1"/>
      <p:bldP spid="42" grpId="0" animBg="1"/>
      <p:bldP spid="43" grpId="0" animBg="1"/>
      <p:bldP spid="7" grpId="0"/>
      <p:bldP spid="15" grpId="0"/>
      <p:bldP spid="16" grpId="0"/>
      <p:bldP spid="17" grpId="0"/>
      <p:bldP spid="1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71C6BF5-BC64-E2C3-24AB-306E716151B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15627"/>
            <a:ext cx="10515600" cy="645160"/>
          </a:xfrm>
        </p:spPr>
        <p:txBody>
          <a:bodyPr>
            <a:normAutofit/>
          </a:bodyPr>
          <a:lstStyle/>
          <a:p>
            <a:r>
              <a:rPr lang="cs-CZ" sz="34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ea typeface="+mn-ea"/>
                <a:cs typeface="+mn-cs"/>
              </a:rPr>
              <a:t>Cíle a smysl ankety 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EC41A104-E059-A79D-A81A-F4FDA80CE01D}"/>
              </a:ext>
            </a:extLst>
          </p:cNvPr>
          <p:cNvSpPr txBox="1"/>
          <p:nvPr/>
        </p:nvSpPr>
        <p:spPr>
          <a:xfrm>
            <a:off x="695387" y="1225325"/>
            <a:ext cx="10989073" cy="51229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indent="-342900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Na investicích do OZE a sdílení elektřiny mohou všichni vydělat, </a:t>
            </a:r>
            <a:r>
              <a:rPr lang="cs-CZ" sz="2000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obec, místní firmy, občané i jiné místní organizace. Při nesprávné koncepci </a:t>
            </a:r>
            <a:r>
              <a:rPr lang="cs-CZ" sz="20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mohou také prodělat ! </a:t>
            </a:r>
          </a:p>
          <a:p>
            <a:pPr marL="342900" indent="-342900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Klíčové je, aby se všichni včas domluvili, kolik kdo a kdy bude vyrábět a odebírat a jakým způsobem budou sdílet. Anketa je nástrojem této domluvy!</a:t>
            </a:r>
          </a:p>
          <a:p>
            <a:pPr marL="342900" lvl="0" indent="-342900">
              <a:lnSpc>
                <a:spcPct val="15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Jako u jiných průzkumů  je důležité:</a:t>
            </a:r>
          </a:p>
          <a:p>
            <a:pPr marL="800100" lvl="0" indent="-342900" algn="just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AutoNum type="arabicParenR"/>
            </a:pPr>
            <a:r>
              <a:rPr lang="cs-CZ" sz="2000" b="1" dirty="0">
                <a:solidFill>
                  <a:srgbClr val="4472C4">
                    <a:lumMod val="50000"/>
                  </a:srgbClr>
                </a:solidFill>
                <a:latin typeface="Barlow" panose="00000500000000000000" pitchFamily="2" charset="-18"/>
              </a:rPr>
              <a:t>Účastnit se </a:t>
            </a:r>
            <a:r>
              <a:rPr lang="cs-CZ" sz="2000" dirty="0">
                <a:solidFill>
                  <a:srgbClr val="4472C4">
                    <a:lumMod val="50000"/>
                  </a:srgbClr>
                </a:solidFill>
                <a:latin typeface="Barlow" panose="00000500000000000000" pitchFamily="2" charset="-18"/>
              </a:rPr>
              <a:t>– kdo se nevyjádří (jedno jak) zkresluje výsledky pro ostatní.</a:t>
            </a:r>
          </a:p>
          <a:p>
            <a:pPr marL="800100" lvl="0" indent="-342900" algn="just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AutoNum type="arabicParenR"/>
            </a:pPr>
            <a:r>
              <a:rPr lang="cs-CZ" sz="2000" b="1" dirty="0">
                <a:solidFill>
                  <a:srgbClr val="4472C4">
                    <a:lumMod val="50000"/>
                  </a:srgbClr>
                </a:solidFill>
                <a:latin typeface="Barlow" panose="00000500000000000000" pitchFamily="2" charset="-18"/>
              </a:rPr>
              <a:t>Získat o věci pravdivé informace </a:t>
            </a:r>
            <a:r>
              <a:rPr lang="cs-CZ" sz="2000" dirty="0">
                <a:solidFill>
                  <a:srgbClr val="4472C4">
                    <a:lumMod val="50000"/>
                  </a:srgbClr>
                </a:solidFill>
                <a:latin typeface="Barlow" panose="00000500000000000000" pitchFamily="2" charset="-18"/>
              </a:rPr>
              <a:t>– např. účastnit se vzdělávacích seminářů.</a:t>
            </a:r>
          </a:p>
          <a:p>
            <a:pPr marL="800100" lvl="0" indent="-342900" algn="just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AutoNum type="arabicParenR"/>
            </a:pPr>
            <a:r>
              <a:rPr lang="cs-CZ" sz="2000" b="1" dirty="0">
                <a:solidFill>
                  <a:srgbClr val="4472C4">
                    <a:lumMod val="50000"/>
                  </a:srgbClr>
                </a:solidFill>
                <a:latin typeface="Barlow" panose="00000500000000000000" pitchFamily="2" charset="-18"/>
              </a:rPr>
              <a:t>Zjistit si své potřeby a příležitosti </a:t>
            </a:r>
            <a:r>
              <a:rPr lang="cs-CZ" sz="2000" dirty="0">
                <a:solidFill>
                  <a:srgbClr val="4472C4">
                    <a:lumMod val="50000"/>
                  </a:srgbClr>
                </a:solidFill>
                <a:latin typeface="Barlow" panose="00000500000000000000" pitchFamily="2" charset="-18"/>
              </a:rPr>
              <a:t>– poradit se s nezávislými odborníky.</a:t>
            </a:r>
          </a:p>
          <a:p>
            <a:pPr marL="457200" lvl="0" indent="-228600" algn="ctr">
              <a:lnSpc>
                <a:spcPct val="9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endParaRPr lang="cs-CZ" sz="100" b="1" dirty="0">
              <a:solidFill>
                <a:prstClr val="black"/>
              </a:solidFill>
              <a:latin typeface="Barlow" panose="00000500000000000000" pitchFamily="2" charset="-18"/>
            </a:endParaRPr>
          </a:p>
          <a:p>
            <a:pPr marL="228600" lvl="0" algn="ctr">
              <a:lnSpc>
                <a:spcPct val="90000"/>
              </a:lnSpc>
              <a:spcBef>
                <a:spcPts val="600"/>
              </a:spcBef>
            </a:pPr>
            <a:r>
              <a:rPr lang="cs-CZ" sz="2000" b="1" dirty="0">
                <a:latin typeface="Barlow" panose="00000500000000000000" pitchFamily="2" charset="-18"/>
              </a:rPr>
              <a:t>Na základě výsledku průzkumu se obec bude či nebude angažovat v komunitní energetice, záleží na zájmu a potřebách místních firem i občanů!</a:t>
            </a:r>
          </a:p>
          <a:p>
            <a:pPr marL="228600">
              <a:lnSpc>
                <a:spcPct val="90000"/>
              </a:lnSpc>
              <a:spcBef>
                <a:spcPts val="600"/>
              </a:spcBef>
            </a:pPr>
            <a:r>
              <a:rPr lang="cs-CZ" sz="2000" dirty="0">
                <a:solidFill>
                  <a:srgbClr val="002060"/>
                </a:solidFill>
                <a:latin typeface="Barlow" pitchFamily="2" charset="0"/>
              </a:rPr>
              <a:t>Odkaz na </a:t>
            </a:r>
            <a:r>
              <a:rPr lang="cs-CZ" sz="2000" b="1" dirty="0">
                <a:solidFill>
                  <a:srgbClr val="C00000"/>
                </a:solidFill>
                <a:latin typeface="Barlow" pitchFamily="2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http://www.energeticka-bilance.cz/anketa</a:t>
            </a:r>
            <a:endParaRPr lang="cs-CZ" sz="2000" b="1" dirty="0">
              <a:solidFill>
                <a:srgbClr val="C00000"/>
              </a:solidFill>
              <a:latin typeface="Barlow" pitchFamily="2" charset="0"/>
            </a:endParaRPr>
          </a:p>
          <a:p>
            <a:pPr marL="228600" lvl="0" algn="ctr">
              <a:lnSpc>
                <a:spcPct val="90000"/>
              </a:lnSpc>
              <a:spcBef>
                <a:spcPts val="600"/>
              </a:spcBef>
            </a:pPr>
            <a:endParaRPr lang="cs-CZ" sz="2000" b="1" dirty="0">
              <a:solidFill>
                <a:srgbClr val="C00000"/>
              </a:solidFill>
              <a:latin typeface="Barlow" panose="00000500000000000000" pitchFamily="2" charset="-18"/>
            </a:endParaRPr>
          </a:p>
        </p:txBody>
      </p:sp>
      <p:pic>
        <p:nvPicPr>
          <p:cNvPr id="3" name="obrázek 1">
            <a:extLst>
              <a:ext uri="{FF2B5EF4-FFF2-40B4-BE49-F238E27FC236}">
                <a16:creationId xmlns:a16="http://schemas.microsoft.com/office/drawing/2014/main" id="{9F7BD10C-CCC9-33DF-5607-D9F55BE80B1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430"/>
            <a:ext cx="9068482" cy="822127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537686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1">
            <a:extLst>
              <a:ext uri="{FF2B5EF4-FFF2-40B4-BE49-F238E27FC236}">
                <a16:creationId xmlns:a16="http://schemas.microsoft.com/office/drawing/2014/main" id="{75612CA2-E96D-A7A2-BB28-86188A5F4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6578" y="863052"/>
            <a:ext cx="11826239" cy="645160"/>
          </a:xfrm>
        </p:spPr>
        <p:txBody>
          <a:bodyPr>
            <a:normAutofit/>
          </a:bodyPr>
          <a:lstStyle/>
          <a:p>
            <a:r>
              <a:rPr lang="cs-CZ" sz="34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ea typeface="+mn-ea"/>
                <a:cs typeface="+mn-cs"/>
              </a:rPr>
              <a:t>Přínosy komunitní energetiky - informace</a:t>
            </a:r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id="{DE7E1931-C3D1-7A74-D542-63AF6FA987AB}"/>
              </a:ext>
            </a:extLst>
          </p:cNvPr>
          <p:cNvSpPr txBox="1">
            <a:spLocks/>
          </p:cNvSpPr>
          <p:nvPr/>
        </p:nvSpPr>
        <p:spPr>
          <a:xfrm>
            <a:off x="990963" y="1579012"/>
            <a:ext cx="10728960" cy="436226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2800" b="1" u="sng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ea typeface="+mn-ea"/>
                <a:cs typeface="+mn-cs"/>
              </a:rPr>
              <a:t>Vzdělávací SEMINÁŘ pro místní občany i organizace</a:t>
            </a:r>
          </a:p>
          <a:p>
            <a:endParaRPr lang="cs-CZ" sz="2400" b="1" dirty="0">
              <a:solidFill>
                <a:schemeClr val="accent1">
                  <a:lumMod val="50000"/>
                </a:schemeClr>
              </a:solidFill>
              <a:latin typeface="Barlow" pitchFamily="2" charset="0"/>
              <a:ea typeface="+mn-ea"/>
              <a:cs typeface="+mn-cs"/>
            </a:endParaRPr>
          </a:p>
          <a:p>
            <a:pPr marL="571500" indent="-571500">
              <a:lnSpc>
                <a:spcPct val="150000"/>
              </a:lnSpc>
              <a:buFontTx/>
              <a:buChar char="-"/>
            </a:pPr>
            <a:r>
              <a:rPr lang="cs-CZ" sz="24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ea typeface="+mn-ea"/>
                <a:cs typeface="+mn-cs"/>
              </a:rPr>
              <a:t>Hlavních principy Moderní energetiky</a:t>
            </a:r>
          </a:p>
          <a:p>
            <a:pPr marL="571500" indent="-571500">
              <a:lnSpc>
                <a:spcPct val="150000"/>
              </a:lnSpc>
              <a:buFontTx/>
              <a:buChar char="-"/>
            </a:pPr>
            <a:r>
              <a:rPr lang="cs-CZ" sz="24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ea typeface="+mn-ea"/>
                <a:cs typeface="+mn-cs"/>
              </a:rPr>
              <a:t>Výhody energetických společenství</a:t>
            </a:r>
          </a:p>
          <a:p>
            <a:pPr marL="571500" indent="-571500">
              <a:lnSpc>
                <a:spcPct val="150000"/>
              </a:lnSpc>
              <a:buFontTx/>
              <a:buChar char="-"/>
            </a:pPr>
            <a:r>
              <a:rPr lang="cs-CZ" sz="24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ea typeface="+mn-ea"/>
                <a:cs typeface="+mn-cs"/>
              </a:rPr>
              <a:t>Výhody sdílení energií</a:t>
            </a:r>
          </a:p>
          <a:p>
            <a:pPr marL="571500" indent="-571500">
              <a:lnSpc>
                <a:spcPct val="150000"/>
              </a:lnSpc>
              <a:buFontTx/>
              <a:buChar char="-"/>
            </a:pPr>
            <a:r>
              <a:rPr lang="cs-CZ" sz="24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ea typeface="+mn-ea"/>
                <a:cs typeface="+mn-cs"/>
              </a:rPr>
              <a:t>Každé úterý, 18:00 – 19:00 hod., on line</a:t>
            </a:r>
          </a:p>
          <a:p>
            <a:endParaRPr lang="cs-CZ" sz="2400" b="1" dirty="0">
              <a:solidFill>
                <a:schemeClr val="accent1">
                  <a:lumMod val="50000"/>
                </a:schemeClr>
              </a:solidFill>
              <a:latin typeface="Barlow" pitchFamily="2" charset="0"/>
            </a:endParaRPr>
          </a:p>
          <a:p>
            <a:r>
              <a:rPr lang="cs-CZ" sz="2400" b="1" dirty="0">
                <a:solidFill>
                  <a:srgbClr val="C00000"/>
                </a:solidFill>
                <a:latin typeface="Barlow" pitchFamily="2" charset="0"/>
              </a:rPr>
              <a:t>         </a:t>
            </a:r>
            <a:r>
              <a:rPr lang="cs-CZ" sz="2400" b="1" dirty="0">
                <a:solidFill>
                  <a:srgbClr val="C00000"/>
                </a:solidFill>
                <a:latin typeface="Barlow" pitchFamily="2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https://www.energeticka-bilance.cz/seminar-vyhody/</a:t>
            </a:r>
            <a:endParaRPr lang="cs-CZ" sz="2400" b="1" dirty="0">
              <a:solidFill>
                <a:srgbClr val="C00000"/>
              </a:solidFill>
              <a:latin typeface="Barlow" pitchFamily="2" charset="0"/>
            </a:endParaRP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8F68794E-BEC4-290B-EDF0-403B6979356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430"/>
            <a:ext cx="9068482" cy="822127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544168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1">
            <a:extLst>
              <a:ext uri="{FF2B5EF4-FFF2-40B4-BE49-F238E27FC236}">
                <a16:creationId xmlns:a16="http://schemas.microsoft.com/office/drawing/2014/main" id="{75612CA2-E96D-A7A2-BB28-86188A5F4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4978" y="846557"/>
            <a:ext cx="11826239" cy="645160"/>
          </a:xfrm>
        </p:spPr>
        <p:txBody>
          <a:bodyPr>
            <a:normAutofit/>
          </a:bodyPr>
          <a:lstStyle/>
          <a:p>
            <a:r>
              <a:rPr kumimoji="0" lang="cs-CZ" sz="3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DISKUZE – prostor pro Vaše dotazy</a:t>
            </a:r>
            <a:endParaRPr lang="cs-CZ" sz="3400" b="1" dirty="0">
              <a:solidFill>
                <a:schemeClr val="accent1">
                  <a:lumMod val="50000"/>
                </a:schemeClr>
              </a:solidFill>
              <a:latin typeface="Barlow" pitchFamily="2" charset="0"/>
              <a:ea typeface="+mn-ea"/>
              <a:cs typeface="+mn-cs"/>
            </a:endParaRPr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id="{DE7E1931-C3D1-7A74-D542-63AF6FA987AB}"/>
              </a:ext>
            </a:extLst>
          </p:cNvPr>
          <p:cNvSpPr txBox="1">
            <a:spLocks/>
          </p:cNvSpPr>
          <p:nvPr/>
        </p:nvSpPr>
        <p:spPr>
          <a:xfrm>
            <a:off x="990963" y="1579012"/>
            <a:ext cx="10728960" cy="436226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2400" b="1" dirty="0">
              <a:solidFill>
                <a:srgbClr val="C00000"/>
              </a:solidFill>
              <a:latin typeface="Barlow" pitchFamily="2" charset="0"/>
            </a:endParaRP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8F68794E-BEC4-290B-EDF0-403B697935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430"/>
            <a:ext cx="9068482" cy="822127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1C9E9D87-2E5E-A4F6-8C70-BD716B82C075}"/>
              </a:ext>
            </a:extLst>
          </p:cNvPr>
          <p:cNvSpPr txBox="1"/>
          <p:nvPr/>
        </p:nvSpPr>
        <p:spPr>
          <a:xfrm>
            <a:off x="896578" y="1579012"/>
            <a:ext cx="10055729" cy="523220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kumimoji="0" lang="cs-CZ" sz="2800" b="1" i="0" u="sng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Jaké jsou trendy v energetice obecně?</a:t>
            </a:r>
          </a:p>
          <a:p>
            <a:pPr lvl="2"/>
            <a:r>
              <a:rPr kumimoji="0" lang="cs-CZ" sz="2400" i="0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a) výstavba lokálních zdrojů a jejich sdílení</a:t>
            </a:r>
          </a:p>
          <a:p>
            <a:pPr lvl="2"/>
            <a:r>
              <a:rPr lang="cs-CZ" sz="2400" dirty="0">
                <a:solidFill>
                  <a:srgbClr val="4472C4">
                    <a:lumMod val="50000"/>
                  </a:srgbClr>
                </a:solidFill>
                <a:latin typeface="Calibri" panose="020F0502020204030204"/>
                <a:ea typeface="+mj-ea"/>
                <a:cs typeface="+mj-cs"/>
              </a:rPr>
              <a:t>b) snižování energetické náročnosti budov</a:t>
            </a:r>
          </a:p>
          <a:p>
            <a:pPr lvl="2"/>
            <a:r>
              <a:rPr kumimoji="0" lang="cs-CZ" sz="2400" i="0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c) Snižování produkce energie z neobnovitelných zdrojů</a:t>
            </a:r>
          </a:p>
          <a:p>
            <a:r>
              <a:rPr lang="cs-CZ" sz="2400" b="1" dirty="0">
                <a:solidFill>
                  <a:srgbClr val="C00000"/>
                </a:solidFill>
                <a:latin typeface="Calibri" panose="020F0502020204030204"/>
                <a:ea typeface="+mj-ea"/>
                <a:cs typeface="+mj-cs"/>
              </a:rPr>
              <a:t>      Důsledkem je digitalizace a decentralizace energetiky</a:t>
            </a:r>
          </a:p>
          <a:p>
            <a:endParaRPr lang="cs-CZ" sz="2400" b="1" u="sng" dirty="0">
              <a:solidFill>
                <a:srgbClr val="4472C4">
                  <a:lumMod val="50000"/>
                </a:srgbClr>
              </a:solidFill>
              <a:latin typeface="Calibri" panose="020F0502020204030204"/>
              <a:ea typeface="+mj-ea"/>
              <a:cs typeface="+mj-cs"/>
            </a:endParaRPr>
          </a:p>
          <a:p>
            <a:r>
              <a:rPr lang="cs-CZ" sz="2400" b="1" u="sng" dirty="0">
                <a:solidFill>
                  <a:srgbClr val="4472C4">
                    <a:lumMod val="50000"/>
                  </a:srgbClr>
                </a:solidFill>
                <a:latin typeface="Calibri" panose="020F0502020204030204"/>
                <a:ea typeface="+mj-ea"/>
                <a:cs typeface="+mj-cs"/>
              </a:rPr>
              <a:t>2. </a:t>
            </a:r>
            <a:r>
              <a:rPr kumimoji="0" lang="cs-CZ" sz="2800" b="1" i="0" u="sng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Jaké jsou aktuální trendy v energetice - domácnosti?</a:t>
            </a:r>
          </a:p>
          <a:p>
            <a:r>
              <a:rPr lang="cs-CZ" sz="2000" b="1" dirty="0">
                <a:solidFill>
                  <a:srgbClr val="4472C4">
                    <a:lumMod val="50000"/>
                  </a:srgbClr>
                </a:solidFill>
                <a:latin typeface="Calibri" panose="020F0502020204030204"/>
                <a:ea typeface="+mj-ea"/>
                <a:cs typeface="+mj-cs"/>
              </a:rPr>
              <a:t>	</a:t>
            </a:r>
            <a:r>
              <a:rPr lang="cs-CZ" sz="2000" dirty="0">
                <a:solidFill>
                  <a:srgbClr val="4472C4">
                    <a:lumMod val="50000"/>
                  </a:srgbClr>
                </a:solidFill>
                <a:latin typeface="Calibri" panose="020F0502020204030204"/>
                <a:ea typeface="+mj-ea"/>
                <a:cs typeface="+mj-cs"/>
              </a:rPr>
              <a:t>a) snížit spotřebu (zateplovat a topit a ohřívat jen v čase a místě, kde je potřeba)</a:t>
            </a:r>
          </a:p>
          <a:p>
            <a:r>
              <a:rPr lang="cs-CZ" sz="2000" b="1" dirty="0">
                <a:solidFill>
                  <a:srgbClr val="4472C4">
                    <a:lumMod val="50000"/>
                  </a:srgbClr>
                </a:solidFill>
                <a:latin typeface="Calibri" panose="020F0502020204030204"/>
                <a:ea typeface="+mj-ea"/>
                <a:cs typeface="+mj-cs"/>
              </a:rPr>
              <a:t>	</a:t>
            </a:r>
            <a:r>
              <a:rPr lang="cs-CZ" sz="2000" b="1" dirty="0">
                <a:solidFill>
                  <a:srgbClr val="00B050"/>
                </a:solidFill>
                <a:latin typeface="Calibri" panose="020F0502020204030204"/>
                <a:ea typeface="+mj-ea"/>
                <a:cs typeface="+mj-cs"/>
              </a:rPr>
              <a:t>    dotace – NZÚ, oprav dům po babičce atd.</a:t>
            </a:r>
          </a:p>
          <a:p>
            <a:r>
              <a:rPr kumimoji="0" lang="cs-CZ" sz="20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	</a:t>
            </a:r>
            <a:r>
              <a:rPr lang="cs-CZ" sz="2000" dirty="0">
                <a:solidFill>
                  <a:srgbClr val="4472C4">
                    <a:lumMod val="50000"/>
                  </a:srgbClr>
                </a:solidFill>
                <a:latin typeface="Calibri" panose="020F0502020204030204"/>
                <a:ea typeface="+mj-ea"/>
                <a:cs typeface="+mj-cs"/>
              </a:rPr>
              <a:t>b) pořídit si přiměřenou FVE s akumulací </a:t>
            </a:r>
          </a:p>
          <a:p>
            <a:r>
              <a:rPr lang="cs-CZ" sz="2000" b="1" dirty="0">
                <a:solidFill>
                  <a:srgbClr val="4472C4">
                    <a:lumMod val="50000"/>
                  </a:srgbClr>
                </a:solidFill>
                <a:latin typeface="Calibri" panose="020F0502020204030204"/>
                <a:ea typeface="+mj-ea"/>
                <a:cs typeface="+mj-cs"/>
              </a:rPr>
              <a:t>	    </a:t>
            </a:r>
            <a:r>
              <a:rPr lang="cs-CZ" sz="2000" b="1" dirty="0">
                <a:solidFill>
                  <a:srgbClr val="00B050"/>
                </a:solidFill>
                <a:latin typeface="Calibri" panose="020F0502020204030204"/>
                <a:ea typeface="+mj-ea"/>
                <a:cs typeface="+mj-cs"/>
              </a:rPr>
              <a:t>dotace – NZÚ pro občany, OP TAK – dotace s úvěrem pro firmy</a:t>
            </a:r>
            <a:endParaRPr kumimoji="0" lang="cs-CZ" sz="20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 panose="020F0502020204030204"/>
              <a:ea typeface="+mj-ea"/>
              <a:cs typeface="+mj-cs"/>
            </a:endParaRPr>
          </a:p>
          <a:p>
            <a:r>
              <a:rPr lang="cs-CZ" sz="2000" b="1" dirty="0">
                <a:solidFill>
                  <a:srgbClr val="4472C4">
                    <a:lumMod val="50000"/>
                  </a:srgbClr>
                </a:solidFill>
                <a:latin typeface="Calibri" panose="020F0502020204030204"/>
                <a:ea typeface="+mj-ea"/>
                <a:cs typeface="+mj-cs"/>
              </a:rPr>
              <a:t>	</a:t>
            </a:r>
            <a:r>
              <a:rPr lang="cs-CZ" sz="2000" dirty="0">
                <a:solidFill>
                  <a:srgbClr val="4472C4">
                    <a:lumMod val="50000"/>
                  </a:srgbClr>
                </a:solidFill>
                <a:latin typeface="Calibri" panose="020F0502020204030204"/>
                <a:ea typeface="+mj-ea"/>
                <a:cs typeface="+mj-cs"/>
              </a:rPr>
              <a:t>c) sdílet elektřinu (přebytky i nedostatky)</a:t>
            </a:r>
          </a:p>
          <a:p>
            <a:r>
              <a:rPr kumimoji="0" lang="cs-CZ" sz="20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	   </a:t>
            </a:r>
            <a:r>
              <a:rPr kumimoji="0" lang="cs-CZ" sz="2000" b="1" i="0" u="none" strike="noStrike" kern="1200" cap="none" spc="0" normalizeH="0" baseline="0" noProof="0" dirty="0">
                <a:ln>
                  <a:noFill/>
                </a:ln>
                <a:solidFill>
                  <a:srgbClr val="00B050"/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od 1.8. možná registrace na EDC</a:t>
            </a:r>
          </a:p>
          <a:p>
            <a:r>
              <a:rPr lang="cs-CZ" sz="2400" b="1" dirty="0">
                <a:solidFill>
                  <a:srgbClr val="C00000"/>
                </a:solidFill>
                <a:latin typeface="Calibri" panose="020F0502020204030204"/>
                <a:ea typeface="+mj-ea"/>
                <a:cs typeface="+mj-cs"/>
              </a:rPr>
              <a:t>    Jak se zapojit konkrétně – přihlásit se na seminář o sdílení a vyplnit anketu</a:t>
            </a:r>
          </a:p>
          <a:p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2239409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1">
            <a:extLst>
              <a:ext uri="{FF2B5EF4-FFF2-40B4-BE49-F238E27FC236}">
                <a16:creationId xmlns:a16="http://schemas.microsoft.com/office/drawing/2014/main" id="{75612CA2-E96D-A7A2-BB28-86188A5F4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1200" y="890204"/>
            <a:ext cx="10260949" cy="645160"/>
          </a:xfrm>
        </p:spPr>
        <p:txBody>
          <a:bodyPr>
            <a:normAutofit/>
          </a:bodyPr>
          <a:lstStyle/>
          <a:p>
            <a:r>
              <a:rPr kumimoji="0" lang="cs-CZ" sz="3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DISKUZE – prostor pro Vaše dotazy</a:t>
            </a:r>
            <a:endParaRPr lang="cs-CZ" sz="3400" b="1" dirty="0">
              <a:solidFill>
                <a:schemeClr val="accent1">
                  <a:lumMod val="50000"/>
                </a:schemeClr>
              </a:solidFill>
              <a:latin typeface="Barlow" pitchFamily="2" charset="0"/>
              <a:ea typeface="+mn-ea"/>
              <a:cs typeface="+mn-cs"/>
            </a:endParaRPr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id="{DE7E1931-C3D1-7A74-D542-63AF6FA987AB}"/>
              </a:ext>
            </a:extLst>
          </p:cNvPr>
          <p:cNvSpPr txBox="1">
            <a:spLocks/>
          </p:cNvSpPr>
          <p:nvPr/>
        </p:nvSpPr>
        <p:spPr>
          <a:xfrm>
            <a:off x="591127" y="1579012"/>
            <a:ext cx="11128796" cy="436226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2400" b="1" dirty="0">
              <a:solidFill>
                <a:srgbClr val="C00000"/>
              </a:solidFill>
              <a:latin typeface="Barlow" pitchFamily="2" charset="0"/>
            </a:endParaRP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8F68794E-BEC4-290B-EDF0-403B697935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430"/>
            <a:ext cx="9068482" cy="822127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1C9E9D87-2E5E-A4F6-8C70-BD716B82C075}"/>
              </a:ext>
            </a:extLst>
          </p:cNvPr>
          <p:cNvSpPr txBox="1"/>
          <p:nvPr/>
        </p:nvSpPr>
        <p:spPr>
          <a:xfrm>
            <a:off x="711200" y="1911597"/>
            <a:ext cx="10728960" cy="35394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800" b="1" u="sng" dirty="0">
                <a:solidFill>
                  <a:srgbClr val="4472C4">
                    <a:lumMod val="50000"/>
                  </a:srgbClr>
                </a:solidFill>
                <a:latin typeface="Calibri" panose="020F0502020204030204"/>
                <a:ea typeface="+mj-ea"/>
                <a:cs typeface="+mj-cs"/>
              </a:rPr>
              <a:t>Jak můžeme v následujících 5 letech společně ušetřit na energiích?</a:t>
            </a:r>
          </a:p>
          <a:p>
            <a:endParaRPr lang="cs-CZ" sz="1400" dirty="0"/>
          </a:p>
          <a:p>
            <a:pPr marL="342900" indent="-342900">
              <a:buAutoNum type="arabicPeriod"/>
            </a:pPr>
            <a:r>
              <a:rPr lang="cs-CZ" sz="2400" b="1" dirty="0">
                <a:solidFill>
                  <a:srgbClr val="4472C4">
                    <a:lumMod val="50000"/>
                  </a:srgbClr>
                </a:solidFill>
                <a:latin typeface="Calibri" panose="020F0502020204030204"/>
              </a:rPr>
              <a:t>Čerpat dotace na snížení energetické náročnosti </a:t>
            </a:r>
            <a:r>
              <a:rPr lang="cs-CZ" sz="2400" b="1" dirty="0">
                <a:solidFill>
                  <a:srgbClr val="C00000"/>
                </a:solidFill>
                <a:latin typeface="Calibri" panose="020F0502020204030204"/>
              </a:rPr>
              <a:t>– nejlevnější energie je ta, kterou nespotřebuji</a:t>
            </a:r>
          </a:p>
          <a:p>
            <a:pPr marL="342900" indent="-342900">
              <a:buAutoNum type="arabicPeriod"/>
            </a:pPr>
            <a:r>
              <a:rPr lang="cs-CZ" sz="2400" b="1" dirty="0">
                <a:solidFill>
                  <a:srgbClr val="4472C4">
                    <a:lumMod val="50000"/>
                  </a:srgbClr>
                </a:solidFill>
                <a:latin typeface="Calibri" panose="020F0502020204030204"/>
              </a:rPr>
              <a:t>Budovat FVE s akumulací </a:t>
            </a:r>
            <a:r>
              <a:rPr lang="cs-CZ" sz="2400" dirty="0">
                <a:solidFill>
                  <a:srgbClr val="4472C4">
                    <a:lumMod val="50000"/>
                  </a:srgbClr>
                </a:solidFill>
                <a:latin typeface="Calibri" panose="020F0502020204030204"/>
              </a:rPr>
              <a:t>– </a:t>
            </a:r>
            <a:r>
              <a:rPr lang="cs-CZ" sz="2400" b="1" dirty="0">
                <a:solidFill>
                  <a:srgbClr val="C00000"/>
                </a:solidFill>
                <a:latin typeface="Calibri" panose="020F0502020204030204"/>
              </a:rPr>
              <a:t>jen ten kdo má spotřebu alespoň 6 MWh ročně </a:t>
            </a:r>
            <a:r>
              <a:rPr lang="cs-CZ" sz="2400" dirty="0">
                <a:solidFill>
                  <a:srgbClr val="4472C4">
                    <a:lumMod val="50000"/>
                  </a:srgbClr>
                </a:solidFill>
                <a:latin typeface="Calibri" panose="020F0502020204030204"/>
              </a:rPr>
              <a:t>(lépe vice jak 10 MWh)</a:t>
            </a:r>
          </a:p>
          <a:p>
            <a:pPr marL="342900" indent="-342900">
              <a:buAutoNum type="arabicPeriod"/>
            </a:pPr>
            <a:r>
              <a:rPr lang="cs-CZ" sz="2400" b="1" dirty="0">
                <a:solidFill>
                  <a:srgbClr val="4472C4">
                    <a:lumMod val="50000"/>
                  </a:srgbClr>
                </a:solidFill>
                <a:latin typeface="Calibri" panose="020F0502020204030204"/>
              </a:rPr>
              <a:t>Vyrobenou či uloženou energii výhodně sdílet </a:t>
            </a:r>
            <a:r>
              <a:rPr lang="cs-CZ" sz="2400" dirty="0">
                <a:solidFill>
                  <a:srgbClr val="4472C4">
                    <a:lumMod val="50000"/>
                  </a:srgbClr>
                </a:solidFill>
                <a:latin typeface="Calibri" panose="020F0502020204030204"/>
              </a:rPr>
              <a:t>= </a:t>
            </a:r>
            <a:r>
              <a:rPr lang="cs-CZ" sz="2400" b="1" dirty="0">
                <a:solidFill>
                  <a:srgbClr val="C00000"/>
                </a:solidFill>
                <a:latin typeface="Calibri" panose="020F0502020204030204"/>
              </a:rPr>
              <a:t>občané – firmy – obec = energetická komunita = energetické společenství </a:t>
            </a:r>
          </a:p>
          <a:p>
            <a:pPr marL="342900" indent="-342900">
              <a:buAutoNum type="arabicPeriod"/>
            </a:pPr>
            <a:endParaRPr kumimoji="0" lang="cs-CZ" sz="240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342900" indent="-342900">
              <a:buAutoNum type="arabicPeriod"/>
            </a:pP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24977366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1">
            <a:extLst>
              <a:ext uri="{FF2B5EF4-FFF2-40B4-BE49-F238E27FC236}">
                <a16:creationId xmlns:a16="http://schemas.microsoft.com/office/drawing/2014/main" id="{75612CA2-E96D-A7A2-BB28-86188A5F4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077" y="843369"/>
            <a:ext cx="11156505" cy="645160"/>
          </a:xfrm>
        </p:spPr>
        <p:txBody>
          <a:bodyPr>
            <a:normAutofit/>
          </a:bodyPr>
          <a:lstStyle/>
          <a:p>
            <a:r>
              <a:rPr kumimoji="0" lang="cs-CZ" sz="3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DISKUZE – prostor pro Vaše dotazy</a:t>
            </a:r>
            <a:endParaRPr lang="cs-CZ" sz="3400" b="1" dirty="0">
              <a:solidFill>
                <a:schemeClr val="accent1">
                  <a:lumMod val="50000"/>
                </a:schemeClr>
              </a:solidFill>
              <a:latin typeface="Barlow" pitchFamily="2" charset="0"/>
              <a:ea typeface="+mn-ea"/>
              <a:cs typeface="+mn-cs"/>
            </a:endParaRPr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id="{DE7E1931-C3D1-7A74-D542-63AF6FA987AB}"/>
              </a:ext>
            </a:extLst>
          </p:cNvPr>
          <p:cNvSpPr txBox="1">
            <a:spLocks/>
          </p:cNvSpPr>
          <p:nvPr/>
        </p:nvSpPr>
        <p:spPr>
          <a:xfrm>
            <a:off x="387927" y="1579012"/>
            <a:ext cx="11331996" cy="507831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2400" b="1" dirty="0">
              <a:solidFill>
                <a:srgbClr val="C00000"/>
              </a:solidFill>
              <a:latin typeface="Barlow" pitchFamily="2" charset="0"/>
            </a:endParaRP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8F68794E-BEC4-290B-EDF0-403B697935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430"/>
            <a:ext cx="9068482" cy="822127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1C9E9D87-2E5E-A4F6-8C70-BD716B82C075}"/>
              </a:ext>
            </a:extLst>
          </p:cNvPr>
          <p:cNvSpPr txBox="1"/>
          <p:nvPr/>
        </p:nvSpPr>
        <p:spPr>
          <a:xfrm>
            <a:off x="472077" y="1579012"/>
            <a:ext cx="10728960" cy="507831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sz="2800" b="1" u="sng" dirty="0">
                <a:solidFill>
                  <a:srgbClr val="4472C4">
                    <a:lumMod val="50000"/>
                  </a:srgbClr>
                </a:solidFill>
                <a:latin typeface="Calibri" panose="020F0502020204030204"/>
                <a:ea typeface="+mj-ea"/>
                <a:cs typeface="+mj-cs"/>
              </a:rPr>
              <a:t>Kde s úsporami energií ve vlastním domě začít?</a:t>
            </a:r>
          </a:p>
          <a:p>
            <a:endParaRPr lang="cs-CZ" sz="1400" dirty="0"/>
          </a:p>
          <a:p>
            <a:pPr marL="342900" indent="-342900">
              <a:buAutoNum type="arabicPeriod"/>
            </a:pPr>
            <a:r>
              <a:rPr lang="cs-CZ" sz="2400" b="1" dirty="0">
                <a:solidFill>
                  <a:srgbClr val="4472C4">
                    <a:lumMod val="50000"/>
                  </a:srgbClr>
                </a:solidFill>
                <a:latin typeface="Calibri" panose="020F0502020204030204"/>
              </a:rPr>
              <a:t>VLASTNÍ EDUKACE</a:t>
            </a:r>
            <a:r>
              <a:rPr lang="cs-CZ" sz="2400" b="1" dirty="0">
                <a:solidFill>
                  <a:srgbClr val="C00000"/>
                </a:solidFill>
                <a:latin typeface="Calibri" panose="020F0502020204030204"/>
                <a:ea typeface="+mj-ea"/>
                <a:cs typeface="+mj-cs"/>
              </a:rPr>
              <a:t>– přihlásit se na seminář o sdílení </a:t>
            </a:r>
            <a:endParaRPr lang="cs-CZ" sz="2400" b="1" dirty="0">
              <a:solidFill>
                <a:srgbClr val="4472C4">
                  <a:lumMod val="50000"/>
                </a:srgbClr>
              </a:solidFill>
              <a:latin typeface="Calibri" panose="020F0502020204030204"/>
            </a:endParaRPr>
          </a:p>
          <a:p>
            <a:pPr marL="342900" indent="-342900">
              <a:buAutoNum type="arabicPeriod"/>
            </a:pPr>
            <a:r>
              <a:rPr lang="cs-CZ" sz="2400" b="1" dirty="0">
                <a:solidFill>
                  <a:srgbClr val="4472C4">
                    <a:lumMod val="50000"/>
                  </a:srgbClr>
                </a:solidFill>
                <a:latin typeface="Calibri" panose="020F0502020204030204"/>
              </a:rPr>
              <a:t>Čerpat dotace na snížení energetické náročnosti </a:t>
            </a:r>
            <a:r>
              <a:rPr lang="cs-CZ" sz="2400" dirty="0">
                <a:solidFill>
                  <a:srgbClr val="C00000"/>
                </a:solidFill>
                <a:latin typeface="Calibri" panose="020F0502020204030204"/>
              </a:rPr>
              <a:t>– </a:t>
            </a:r>
            <a:r>
              <a:rPr lang="cs-CZ" sz="2400" b="1" dirty="0">
                <a:solidFill>
                  <a:srgbClr val="C00000"/>
                </a:solidFill>
                <a:latin typeface="Calibri" panose="020F0502020204030204"/>
              </a:rPr>
              <a:t>poradit se s odborníkem NZÚ</a:t>
            </a:r>
          </a:p>
          <a:p>
            <a:pPr marL="342900" indent="-342900">
              <a:buAutoNum type="arabicPeriod"/>
            </a:pPr>
            <a:r>
              <a:rPr lang="cs-CZ" sz="2400" b="1" dirty="0">
                <a:solidFill>
                  <a:srgbClr val="4472C4">
                    <a:lumMod val="50000"/>
                  </a:srgbClr>
                </a:solidFill>
                <a:latin typeface="Calibri" panose="020F0502020204030204"/>
              </a:rPr>
              <a:t>Vyrobenou či uloženou energii výhodně sdílet </a:t>
            </a:r>
            <a:r>
              <a:rPr lang="cs-CZ" sz="2400" dirty="0">
                <a:solidFill>
                  <a:srgbClr val="4472C4">
                    <a:lumMod val="50000"/>
                  </a:srgbClr>
                </a:solidFill>
                <a:latin typeface="Calibri" panose="020F0502020204030204"/>
              </a:rPr>
              <a:t>= </a:t>
            </a:r>
            <a:r>
              <a:rPr lang="cs-CZ" sz="2400" b="1" dirty="0">
                <a:solidFill>
                  <a:srgbClr val="C00000"/>
                </a:solidFill>
                <a:latin typeface="Calibri" panose="020F0502020204030204"/>
                <a:ea typeface="+mj-ea"/>
                <a:cs typeface="+mj-cs"/>
              </a:rPr>
              <a:t>přihlásit se na seminář o sdílení a vyplnit anketu</a:t>
            </a:r>
            <a:endParaRPr lang="cs-CZ" sz="2400" dirty="0">
              <a:solidFill>
                <a:srgbClr val="4472C4">
                  <a:lumMod val="50000"/>
                </a:srgbClr>
              </a:solidFill>
              <a:latin typeface="Calibri" panose="020F0502020204030204"/>
            </a:endParaRPr>
          </a:p>
          <a:p>
            <a:endParaRPr kumimoji="0" lang="cs-CZ" sz="240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r>
              <a:rPr lang="cs-CZ" sz="2800" b="1" u="sng" dirty="0">
                <a:solidFill>
                  <a:srgbClr val="4472C4">
                    <a:lumMod val="50000"/>
                  </a:srgbClr>
                </a:solidFill>
                <a:latin typeface="Calibri" panose="020F0502020204030204"/>
                <a:ea typeface="+mj-ea"/>
                <a:cs typeface="+mj-cs"/>
              </a:rPr>
              <a:t>Do kterých energetických projektů investovat a kolik to bude stát?</a:t>
            </a:r>
          </a:p>
          <a:p>
            <a:pPr marL="457200" indent="-457200">
              <a:buFontTx/>
              <a:buAutoNum type="arabicPeriod"/>
            </a:pPr>
            <a:r>
              <a:rPr kumimoji="0" 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Investovat jen do promyšlených a připravených a hlavně PŘIMĚŘENÝCH PROJKETŮ VŮČI SPOTŘEBĚ BUDOVY </a:t>
            </a:r>
            <a:r>
              <a:rPr lang="cs-CZ" sz="2400" b="1" dirty="0">
                <a:solidFill>
                  <a:srgbClr val="C00000"/>
                </a:solidFill>
                <a:latin typeface="Calibri" panose="020F0502020204030204"/>
                <a:ea typeface="+mj-ea"/>
                <a:cs typeface="+mj-cs"/>
              </a:rPr>
              <a:t>– přihlásit se na seminář o sdílení </a:t>
            </a:r>
            <a:endParaRPr lang="cs-CZ" sz="2400" b="1" dirty="0">
              <a:solidFill>
                <a:srgbClr val="4472C4">
                  <a:lumMod val="50000"/>
                </a:srgbClr>
              </a:solidFill>
              <a:latin typeface="Calibri" panose="020F0502020204030204"/>
            </a:endParaRPr>
          </a:p>
          <a:p>
            <a:pPr marL="457200" indent="-457200">
              <a:buAutoNum type="arabicPeriod"/>
            </a:pPr>
            <a:endParaRPr kumimoji="0" lang="cs-CZ" sz="2400" b="0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457200" indent="-457200">
              <a:buAutoNum type="arabicPeriod"/>
            </a:pPr>
            <a:r>
              <a:rPr lang="cs-CZ" sz="2400" b="1" dirty="0">
                <a:solidFill>
                  <a:srgbClr val="00B050"/>
                </a:solidFill>
                <a:latin typeface="Calibri" panose="020F0502020204030204"/>
              </a:rPr>
              <a:t>Vždy sledovat nejen návratnost, ale také kdo ji garantuje a jaké jsou záruky a servis = co se stane, když něco přestane fungovat?</a:t>
            </a:r>
            <a:endParaRPr kumimoji="0" lang="cs-CZ" sz="2400" b="1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342900" indent="-342900">
              <a:buAutoNum type="arabicPeriod"/>
            </a:pP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35361137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1">
            <a:extLst>
              <a:ext uri="{FF2B5EF4-FFF2-40B4-BE49-F238E27FC236}">
                <a16:creationId xmlns:a16="http://schemas.microsoft.com/office/drawing/2014/main" id="{75612CA2-E96D-A7A2-BB28-86188A5F4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6578" y="863052"/>
            <a:ext cx="11826239" cy="645160"/>
          </a:xfrm>
        </p:spPr>
        <p:txBody>
          <a:bodyPr>
            <a:normAutofit/>
          </a:bodyPr>
          <a:lstStyle/>
          <a:p>
            <a:r>
              <a:rPr kumimoji="0" lang="cs-CZ" sz="3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DISKUZE – prostor pro Vaše dotazy</a:t>
            </a:r>
            <a:endParaRPr lang="cs-CZ" sz="3400" b="1" dirty="0">
              <a:solidFill>
                <a:schemeClr val="accent1">
                  <a:lumMod val="50000"/>
                </a:schemeClr>
              </a:solidFill>
              <a:latin typeface="Barlow" pitchFamily="2" charset="0"/>
              <a:ea typeface="+mn-ea"/>
              <a:cs typeface="+mn-cs"/>
            </a:endParaRPr>
          </a:p>
        </p:txBody>
      </p:sp>
      <p:sp>
        <p:nvSpPr>
          <p:cNvPr id="10" name="Nadpis 1">
            <a:extLst>
              <a:ext uri="{FF2B5EF4-FFF2-40B4-BE49-F238E27FC236}">
                <a16:creationId xmlns:a16="http://schemas.microsoft.com/office/drawing/2014/main" id="{DE7E1931-C3D1-7A74-D542-63AF6FA987AB}"/>
              </a:ext>
            </a:extLst>
          </p:cNvPr>
          <p:cNvSpPr txBox="1">
            <a:spLocks/>
          </p:cNvSpPr>
          <p:nvPr/>
        </p:nvSpPr>
        <p:spPr>
          <a:xfrm>
            <a:off x="990963" y="1579012"/>
            <a:ext cx="10728960" cy="436226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2400" b="1" dirty="0">
              <a:solidFill>
                <a:srgbClr val="C00000"/>
              </a:solidFill>
              <a:latin typeface="Barlow" pitchFamily="2" charset="0"/>
            </a:endParaRPr>
          </a:p>
        </p:txBody>
      </p:sp>
      <p:pic>
        <p:nvPicPr>
          <p:cNvPr id="2" name="obrázek 1">
            <a:extLst>
              <a:ext uri="{FF2B5EF4-FFF2-40B4-BE49-F238E27FC236}">
                <a16:creationId xmlns:a16="http://schemas.microsoft.com/office/drawing/2014/main" id="{8F68794E-BEC4-290B-EDF0-403B697935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430"/>
            <a:ext cx="9068482" cy="822127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</p:pic>
      <p:sp>
        <p:nvSpPr>
          <p:cNvPr id="4" name="TextovéPole 3">
            <a:extLst>
              <a:ext uri="{FF2B5EF4-FFF2-40B4-BE49-F238E27FC236}">
                <a16:creationId xmlns:a16="http://schemas.microsoft.com/office/drawing/2014/main" id="{1C9E9D87-2E5E-A4F6-8C70-BD716B82C075}"/>
              </a:ext>
            </a:extLst>
          </p:cNvPr>
          <p:cNvSpPr txBox="1"/>
          <p:nvPr/>
        </p:nvSpPr>
        <p:spPr>
          <a:xfrm>
            <a:off x="990962" y="2074783"/>
            <a:ext cx="9701919" cy="311867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br>
              <a:rPr kumimoji="0" lang="cs-CZ" sz="3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</a:br>
            <a:r>
              <a:rPr kumimoji="0" lang="cs-CZ" sz="3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Děkujeme Vám za pozornost </a:t>
            </a:r>
            <a:br>
              <a:rPr kumimoji="0" lang="cs-CZ" sz="3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</a:br>
            <a:r>
              <a:rPr kumimoji="0" lang="cs-CZ" sz="2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a těšíme se na další setkání s Vámi, na kterém Vám představíme: </a:t>
            </a:r>
            <a:endParaRPr kumimoji="0" lang="cs-CZ" sz="2000" b="1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j-ea"/>
              <a:cs typeface="+mj-cs"/>
            </a:endParaRPr>
          </a:p>
          <a:p>
            <a:pPr algn="ctr"/>
            <a:endParaRPr kumimoji="0" lang="cs-CZ" sz="2000" b="1" i="0" u="none" strike="noStrike" kern="1200" cap="none" spc="0" normalizeH="0" baseline="0" noProof="0" dirty="0">
              <a:ln>
                <a:noFill/>
              </a:ln>
              <a:solidFill>
                <a:srgbClr val="4472C4">
                  <a:lumMod val="50000"/>
                </a:srgbClr>
              </a:solidFill>
              <a:effectLst/>
              <a:uLnTx/>
              <a:uFillTx/>
              <a:latin typeface="Calibri" panose="020F0502020204030204"/>
              <a:ea typeface="+mj-ea"/>
              <a:cs typeface="+mj-cs"/>
            </a:endParaRPr>
          </a:p>
          <a:p>
            <a:pPr marL="514350" indent="-514350">
              <a:lnSpc>
                <a:spcPct val="150000"/>
              </a:lnSpc>
              <a:spcAft>
                <a:spcPts val="600"/>
              </a:spcAft>
              <a:buFont typeface="+mj-lt"/>
              <a:buAutoNum type="arabicPeriod"/>
            </a:pPr>
            <a:r>
              <a:rPr kumimoji="0" lang="cs-CZ" sz="28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j-ea"/>
                <a:cs typeface="+mj-cs"/>
              </a:rPr>
              <a:t>návrh Akčního plánu energetických opatření pro vaši obec</a:t>
            </a:r>
          </a:p>
          <a:p>
            <a:pPr marL="514350" indent="-514350">
              <a:lnSpc>
                <a:spcPct val="150000"/>
              </a:lnSpc>
              <a:spcAft>
                <a:spcPts val="600"/>
              </a:spcAft>
              <a:buFont typeface="+mj-lt"/>
              <a:buAutoNum type="arabicPeriod"/>
            </a:pPr>
            <a:r>
              <a:rPr lang="cs-CZ" sz="2800" b="1" dirty="0">
                <a:solidFill>
                  <a:srgbClr val="4472C4">
                    <a:lumMod val="50000"/>
                  </a:srgbClr>
                </a:solidFill>
                <a:latin typeface="Calibri" panose="020F0502020204030204"/>
                <a:ea typeface="+mj-ea"/>
                <a:cs typeface="+mj-cs"/>
              </a:rPr>
              <a:t>výsledky ankety zájmu o sdílení elektřiny a OZE</a:t>
            </a: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1416054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D1B2A0F-E7DE-ABF6-077A-95C728001B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4935" y="871724"/>
            <a:ext cx="10515600" cy="645160"/>
          </a:xfrm>
        </p:spPr>
        <p:txBody>
          <a:bodyPr>
            <a:normAutofit/>
          </a:bodyPr>
          <a:lstStyle/>
          <a:p>
            <a:r>
              <a:rPr lang="cs-CZ" sz="34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ea typeface="+mn-ea"/>
                <a:cs typeface="+mn-cs"/>
              </a:rPr>
              <a:t>Program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0D6B427-F08B-1760-4566-326DFC6FA5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262" y="1936866"/>
            <a:ext cx="10515600" cy="466725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cs-CZ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Cíle a užitky Energetické koncepce pro obec a její občany </a:t>
            </a:r>
          </a:p>
          <a:p>
            <a:pPr>
              <a:lnSpc>
                <a:spcPct val="150000"/>
              </a:lnSpc>
            </a:pPr>
            <a:r>
              <a:rPr lang="cs-CZ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Představení realizačního týmu </a:t>
            </a:r>
          </a:p>
          <a:p>
            <a:pPr>
              <a:lnSpc>
                <a:spcPct val="150000"/>
              </a:lnSpc>
            </a:pPr>
            <a:r>
              <a:rPr lang="cs-CZ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Harmonogram realizace MEK</a:t>
            </a:r>
          </a:p>
          <a:p>
            <a:pPr>
              <a:lnSpc>
                <a:spcPct val="150000"/>
              </a:lnSpc>
            </a:pPr>
            <a:r>
              <a:rPr lang="cs-CZ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Informační energetické centrum a další informační kanály</a:t>
            </a:r>
          </a:p>
          <a:p>
            <a:pPr>
              <a:lnSpc>
                <a:spcPct val="150000"/>
              </a:lnSpc>
            </a:pPr>
            <a:r>
              <a:rPr lang="cs-CZ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Zahájení průzkum zájmu o sdílení elektřiny a investice do OZE</a:t>
            </a:r>
          </a:p>
          <a:p>
            <a:pPr>
              <a:lnSpc>
                <a:spcPct val="150000"/>
              </a:lnSpc>
            </a:pPr>
            <a:r>
              <a:rPr lang="cs-CZ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Odpovědi na dotazy</a:t>
            </a:r>
            <a:endParaRPr lang="cs-CZ" sz="2000" dirty="0">
              <a:solidFill>
                <a:schemeClr val="accent1">
                  <a:lumMod val="50000"/>
                </a:schemeClr>
              </a:solidFill>
              <a:latin typeface="Barlow" pitchFamily="2" charset="0"/>
            </a:endParaRPr>
          </a:p>
          <a:p>
            <a:pPr marL="0" indent="0">
              <a:buNone/>
            </a:pPr>
            <a:endParaRPr lang="cs-CZ" sz="2000" dirty="0">
              <a:solidFill>
                <a:schemeClr val="accent1">
                  <a:lumMod val="50000"/>
                </a:schemeClr>
              </a:solidFill>
              <a:latin typeface="Barlow" pitchFamily="2" charset="0"/>
            </a:endParaRPr>
          </a:p>
        </p:txBody>
      </p:sp>
      <p:pic>
        <p:nvPicPr>
          <p:cNvPr id="4" name="obrázek 1">
            <a:extLst>
              <a:ext uri="{FF2B5EF4-FFF2-40B4-BE49-F238E27FC236}">
                <a16:creationId xmlns:a16="http://schemas.microsoft.com/office/drawing/2014/main" id="{5C46676D-9487-22D3-785C-7058AE3D4EE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430"/>
            <a:ext cx="9068482" cy="822127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930304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75944A6-A9DB-08B4-C79B-EF1FFA55B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3301" y="1429165"/>
            <a:ext cx="10515600" cy="768539"/>
          </a:xfrm>
        </p:spPr>
        <p:txBody>
          <a:bodyPr>
            <a:normAutofit/>
          </a:bodyPr>
          <a:lstStyle/>
          <a:p>
            <a:r>
              <a:rPr lang="cs-CZ" sz="34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ea typeface="+mn-ea"/>
                <a:cs typeface="+mn-cs"/>
              </a:rPr>
              <a:t>Cíle Místní energetické koncepce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FB29D86-951C-B0B0-B00C-3CE95FCDA3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7679" y="2636932"/>
            <a:ext cx="10515600" cy="3603585"/>
          </a:xfrm>
        </p:spPr>
        <p:txBody>
          <a:bodyPr>
            <a:normAutofit/>
          </a:bodyPr>
          <a:lstStyle/>
          <a:p>
            <a:pPr marL="457200" indent="0">
              <a:lnSpc>
                <a:spcPct val="170000"/>
              </a:lnSpc>
              <a:buNone/>
            </a:pPr>
            <a:r>
              <a:rPr lang="cs-CZ" sz="34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Energetická koncepce definuje tři strategické cíle: </a:t>
            </a:r>
          </a:p>
          <a:p>
            <a:pPr marL="914400" indent="-457200">
              <a:lnSpc>
                <a:spcPct val="170000"/>
              </a:lnSpc>
              <a:buAutoNum type="arabicParenR"/>
            </a:pPr>
            <a:r>
              <a:rPr lang="cs-CZ" sz="2400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Optimalizace výroby a spotřeby energie v lokalitě obce.</a:t>
            </a:r>
          </a:p>
          <a:p>
            <a:pPr marL="914400" indent="-457200">
              <a:lnSpc>
                <a:spcPct val="170000"/>
              </a:lnSpc>
              <a:buFont typeface="Arial" panose="020B0604020202020204" pitchFamily="34" charset="0"/>
              <a:buAutoNum type="arabicParenR"/>
            </a:pPr>
            <a:r>
              <a:rPr lang="cs-CZ" sz="2400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Akční plán energeticky úsporných opatření obce.</a:t>
            </a:r>
          </a:p>
          <a:p>
            <a:pPr marL="914400" indent="-457200">
              <a:lnSpc>
                <a:spcPct val="170000"/>
              </a:lnSpc>
              <a:buFont typeface="Arial" panose="020B0604020202020204" pitchFamily="34" charset="0"/>
              <a:buAutoNum type="arabicParenR"/>
            </a:pPr>
            <a:r>
              <a:rPr lang="cs-CZ" sz="2400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Ověření ekonomického potenciálu pro sdílení elektřiny</a:t>
            </a:r>
          </a:p>
        </p:txBody>
      </p:sp>
      <p:pic>
        <p:nvPicPr>
          <p:cNvPr id="5" name="obrázek 1">
            <a:extLst>
              <a:ext uri="{FF2B5EF4-FFF2-40B4-BE49-F238E27FC236}">
                <a16:creationId xmlns:a16="http://schemas.microsoft.com/office/drawing/2014/main" id="{F99C903A-13B1-5067-AB8B-09DAE49389C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430"/>
            <a:ext cx="9068482" cy="822127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</p:pic>
      <p:pic>
        <p:nvPicPr>
          <p:cNvPr id="4" name="Obrázek 3">
            <a:extLst>
              <a:ext uri="{FF2B5EF4-FFF2-40B4-BE49-F238E27FC236}">
                <a16:creationId xmlns:a16="http://schemas.microsoft.com/office/drawing/2014/main" id="{339D4773-FD38-C332-5B7A-41DE4E63035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27035" y="669585"/>
            <a:ext cx="3612414" cy="222419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44509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75944A6-A9DB-08B4-C79B-EF1FFA55B8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46557"/>
            <a:ext cx="10515600" cy="768539"/>
          </a:xfrm>
        </p:spPr>
        <p:txBody>
          <a:bodyPr>
            <a:normAutofit/>
          </a:bodyPr>
          <a:lstStyle/>
          <a:p>
            <a:r>
              <a:rPr kumimoji="0" lang="cs-CZ" sz="3400" b="1" i="0" u="none" strike="noStrike" kern="1200" cap="none" spc="0" normalizeH="0" baseline="0" noProof="0" dirty="0">
                <a:ln>
                  <a:noFill/>
                </a:ln>
                <a:solidFill>
                  <a:srgbClr val="4472C4">
                    <a:lumMod val="50000"/>
                  </a:srgbClr>
                </a:solidFill>
                <a:effectLst/>
                <a:uLnTx/>
                <a:uFillTx/>
                <a:latin typeface="Barlow" pitchFamily="2" charset="0"/>
              </a:rPr>
              <a:t>Užitky Místní energetické koncepce </a:t>
            </a:r>
            <a:endParaRPr lang="cs-CZ" sz="3400" b="1" dirty="0">
              <a:solidFill>
                <a:schemeClr val="accent1">
                  <a:lumMod val="50000"/>
                </a:schemeClr>
              </a:solidFill>
              <a:latin typeface="Barlow" pitchFamily="2" charset="0"/>
              <a:ea typeface="+mn-ea"/>
              <a:cs typeface="+mn-cs"/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FB29D86-951C-B0B0-B00C-3CE95FCDA3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36679" y="1615096"/>
            <a:ext cx="10515600" cy="4782273"/>
          </a:xfrm>
        </p:spPr>
        <p:txBody>
          <a:bodyPr>
            <a:normAutofit fontScale="62500" lnSpcReduction="20000"/>
          </a:bodyPr>
          <a:lstStyle/>
          <a:p>
            <a:pPr marL="457200" indent="0">
              <a:lnSpc>
                <a:spcPct val="170000"/>
              </a:lnSpc>
              <a:buNone/>
            </a:pPr>
            <a:r>
              <a:rPr lang="cs-CZ" sz="34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1) Podpora lokálních řešení a soběstačnosti = zvýšení energetické bezpečnosti</a:t>
            </a:r>
            <a:r>
              <a:rPr lang="cs-CZ" sz="3400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 </a:t>
            </a:r>
          </a:p>
          <a:p>
            <a:pPr marL="1200150" lvl="1" indent="-285750">
              <a:lnSpc>
                <a:spcPct val="170000"/>
              </a:lnSpc>
            </a:pPr>
            <a:r>
              <a:rPr lang="cs-CZ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Zhodnotit potenciál využití lokálních obnovitelných zdrojů energie </a:t>
            </a:r>
            <a:r>
              <a:rPr lang="cs-CZ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(FVE, větrné turbíny, kogenerace) </a:t>
            </a:r>
          </a:p>
          <a:p>
            <a:pPr marL="1200150" lvl="1" indent="-285750">
              <a:lnSpc>
                <a:spcPct val="170000"/>
              </a:lnSpc>
            </a:pPr>
            <a:r>
              <a:rPr lang="cs-CZ" b="1" dirty="0">
                <a:solidFill>
                  <a:srgbClr val="C00000"/>
                </a:solidFill>
                <a:latin typeface="Barlow" pitchFamily="2" charset="0"/>
              </a:rPr>
              <a:t>Užitkem je snížit závislost na externích dodavatelích energie  </a:t>
            </a:r>
          </a:p>
          <a:p>
            <a:pPr marL="457200" indent="0">
              <a:lnSpc>
                <a:spcPct val="170000"/>
              </a:lnSpc>
              <a:buNone/>
            </a:pPr>
            <a:r>
              <a:rPr lang="cs-CZ" sz="34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2) Úspora energií = nejlevnější je vždy energie, která není spotřebována</a:t>
            </a:r>
          </a:p>
          <a:p>
            <a:pPr marL="1200150" lvl="1" indent="-285750">
              <a:lnSpc>
                <a:spcPct val="170000"/>
              </a:lnSpc>
            </a:pPr>
            <a:r>
              <a:rPr lang="cs-CZ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Vytvořit zásobník konkrétních úsporných řešení pro každou obecní budovu </a:t>
            </a:r>
          </a:p>
          <a:p>
            <a:pPr marL="1200150" lvl="1" indent="-285750">
              <a:lnSpc>
                <a:spcPct val="170000"/>
              </a:lnSpc>
            </a:pPr>
            <a:r>
              <a:rPr lang="cs-CZ" b="1" dirty="0">
                <a:solidFill>
                  <a:srgbClr val="C00000"/>
                </a:solidFill>
                <a:latin typeface="Barlow" pitchFamily="2" charset="0"/>
              </a:rPr>
              <a:t>Užitkem je snížení nebo udržení nákladů na energie i při dalším růstu cen </a:t>
            </a:r>
          </a:p>
          <a:p>
            <a:pPr marL="457200" indent="0">
              <a:lnSpc>
                <a:spcPct val="170000"/>
              </a:lnSpc>
              <a:buNone/>
            </a:pPr>
            <a:r>
              <a:rPr lang="cs-CZ" sz="34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3) Sdílení případných přebytků energie z obnovitelných zdrojů v rámci obce a vytvoření energetické komunity</a:t>
            </a:r>
          </a:p>
          <a:p>
            <a:pPr marL="1200150" lvl="1" indent="-285750">
              <a:lnSpc>
                <a:spcPct val="170000"/>
              </a:lnSpc>
            </a:pPr>
            <a:r>
              <a:rPr lang="cs-CZ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Zmapovat energetický potenciál sdílení elektřiny na území obce </a:t>
            </a:r>
          </a:p>
          <a:p>
            <a:pPr marL="1200150" lvl="1" indent="-285750">
              <a:lnSpc>
                <a:spcPct val="170000"/>
              </a:lnSpc>
            </a:pPr>
            <a:r>
              <a:rPr lang="cs-CZ" b="1" dirty="0">
                <a:solidFill>
                  <a:srgbClr val="C00000"/>
                </a:solidFill>
                <a:latin typeface="Barlow" pitchFamily="2" charset="0"/>
              </a:rPr>
              <a:t>Užitkem je zjistit, kolik by mohlo sdílení elektřiny vydělat / ušetřit a zda má smysl do něj investovat</a:t>
            </a:r>
          </a:p>
        </p:txBody>
      </p:sp>
      <p:pic>
        <p:nvPicPr>
          <p:cNvPr id="5" name="obrázek 1">
            <a:extLst>
              <a:ext uri="{FF2B5EF4-FFF2-40B4-BE49-F238E27FC236}">
                <a16:creationId xmlns:a16="http://schemas.microsoft.com/office/drawing/2014/main" id="{371B822D-70F8-7ABB-E827-E7E040A7C2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430"/>
            <a:ext cx="9068482" cy="822127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1529938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C2EEE55-820E-06D1-7CC1-77D48E9710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46557"/>
            <a:ext cx="10515600" cy="645160"/>
          </a:xfrm>
        </p:spPr>
        <p:txBody>
          <a:bodyPr>
            <a:normAutofit/>
          </a:bodyPr>
          <a:lstStyle/>
          <a:p>
            <a:r>
              <a:rPr lang="cs-CZ" sz="3400" b="1" dirty="0">
                <a:solidFill>
                  <a:srgbClr val="4472C4">
                    <a:lumMod val="50000"/>
                  </a:srgbClr>
                </a:solidFill>
                <a:latin typeface="Barlow" pitchFamily="2" charset="0"/>
              </a:rPr>
              <a:t>Užitky Místní energetické koncepce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4C9EB37-EEB2-8386-EC63-D591B30B994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6624" y="1583909"/>
            <a:ext cx="10515600" cy="4827481"/>
          </a:xfrm>
        </p:spPr>
        <p:txBody>
          <a:bodyPr>
            <a:noAutofit/>
          </a:bodyPr>
          <a:lstStyle/>
          <a:p>
            <a:pPr marL="742950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Finanční úspory </a:t>
            </a:r>
            <a:r>
              <a:rPr lang="cs-CZ" sz="2000" b="1" u="sng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pro obec </a:t>
            </a:r>
            <a:r>
              <a:rPr lang="cs-CZ" sz="20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– díky promyšlenému plánu investic:</a:t>
            </a:r>
          </a:p>
          <a:p>
            <a:pPr marL="12001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Obec sníží se riziko nedomyšlených investic s dlouhou návratností</a:t>
            </a:r>
          </a:p>
          <a:p>
            <a:pPr marL="12001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Obec bude umět bojovat se současným i budoucím zvyšováním cen energií</a:t>
            </a:r>
          </a:p>
          <a:p>
            <a:pPr marL="742950" indent="-285750">
              <a:spcBef>
                <a:spcPts val="600"/>
              </a:spcBef>
              <a:spcAft>
                <a:spcPts val="600"/>
              </a:spcAft>
            </a:pPr>
            <a:r>
              <a:rPr lang="cs-CZ" sz="20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Finanční úspory </a:t>
            </a:r>
            <a:r>
              <a:rPr lang="cs-CZ" sz="2000" b="1" u="sng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pro místní firmy, občany a organizace</a:t>
            </a:r>
            <a:r>
              <a:rPr lang="cs-CZ" sz="20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:</a:t>
            </a:r>
          </a:p>
          <a:p>
            <a:pPr marL="12001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Na sdílení elektřiny mohou vydělat jak výrobci, tak odběratelé.</a:t>
            </a:r>
          </a:p>
          <a:p>
            <a:pPr marL="12001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u="sng" dirty="0">
                <a:solidFill>
                  <a:srgbClr val="002060"/>
                </a:solidFill>
                <a:latin typeface="Barlow" pitchFamily="2" charset="0"/>
              </a:rPr>
              <a:t>Podmínkou je sladění výroby a spotřeby v čase a dohoda o ceně</a:t>
            </a:r>
          </a:p>
          <a:p>
            <a:pPr marL="742950" indent="-285750">
              <a:spcBef>
                <a:spcPts val="600"/>
              </a:spcBef>
              <a:spcAft>
                <a:spcPts val="600"/>
              </a:spcAft>
            </a:pPr>
            <a:r>
              <a:rPr lang="cs-CZ" sz="20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Environmentální přínosy a udržitelný rozvoj: </a:t>
            </a:r>
          </a:p>
          <a:p>
            <a:pPr marL="12001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Investice do OZE a sdílení elektřiny pomáhá snižovat emise skleníkových plynů</a:t>
            </a:r>
          </a:p>
          <a:p>
            <a:pPr marL="1200150" lvl="1" indent="-285750">
              <a:spcBef>
                <a:spcPts val="600"/>
              </a:spcBef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Ve výsledku vede i ke snížení lokálních emisí</a:t>
            </a:r>
            <a:endParaRPr lang="cs-CZ" sz="2400" b="1" dirty="0">
              <a:solidFill>
                <a:srgbClr val="C00000"/>
              </a:solidFill>
              <a:latin typeface="Barlow" pitchFamily="2" charset="0"/>
            </a:endParaRPr>
          </a:p>
          <a:p>
            <a:pPr marL="457200" indent="0" algn="ctr">
              <a:spcBef>
                <a:spcPts val="600"/>
              </a:spcBef>
              <a:spcAft>
                <a:spcPts val="600"/>
              </a:spcAft>
              <a:buNone/>
            </a:pPr>
            <a:r>
              <a:rPr lang="cs-CZ" sz="2400" b="1" dirty="0">
                <a:solidFill>
                  <a:srgbClr val="C00000"/>
                </a:solidFill>
                <a:latin typeface="Barlow" pitchFamily="2" charset="0"/>
              </a:rPr>
              <a:t>Odpovědný přístup k řešení energetické problematiky zlepšuje životní podmínky a další udržitelný rozvoj obce.</a:t>
            </a:r>
          </a:p>
          <a:p>
            <a:pPr marL="457200" indent="0">
              <a:spcBef>
                <a:spcPts val="600"/>
              </a:spcBef>
              <a:spcAft>
                <a:spcPts val="600"/>
              </a:spcAft>
              <a:buNone/>
            </a:pPr>
            <a:endParaRPr lang="cs-CZ" sz="2400" dirty="0">
              <a:solidFill>
                <a:schemeClr val="accent1">
                  <a:lumMod val="50000"/>
                </a:schemeClr>
              </a:solidFill>
              <a:latin typeface="Barlow" pitchFamily="2" charset="0"/>
            </a:endParaRPr>
          </a:p>
        </p:txBody>
      </p:sp>
      <p:pic>
        <p:nvPicPr>
          <p:cNvPr id="5" name="obrázek 1">
            <a:extLst>
              <a:ext uri="{FF2B5EF4-FFF2-40B4-BE49-F238E27FC236}">
                <a16:creationId xmlns:a16="http://schemas.microsoft.com/office/drawing/2014/main" id="{5CB0AEE5-CDD2-0F24-7317-CEDF0A6E43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430"/>
            <a:ext cx="9068482" cy="822127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438810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5F1135-18E3-31A5-7533-EC2DF56E5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20722"/>
            <a:ext cx="10515600" cy="729793"/>
          </a:xfrm>
        </p:spPr>
        <p:txBody>
          <a:bodyPr>
            <a:normAutofit/>
          </a:bodyPr>
          <a:lstStyle/>
          <a:p>
            <a:r>
              <a:rPr lang="cs-CZ" sz="34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ea typeface="+mn-ea"/>
                <a:cs typeface="+mn-cs"/>
              </a:rPr>
              <a:t>Základní informace o projektu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221D40D-34F3-6ACD-0594-AE87D6A49B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0143" y="1450515"/>
            <a:ext cx="11319443" cy="5290721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cs-CZ" sz="2000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Na zpracování koncepce byla obci </a:t>
            </a:r>
            <a:r>
              <a:rPr lang="cs-CZ" sz="20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schválena dotace ve výši 95% </a:t>
            </a:r>
            <a:endParaRPr lang="cs-CZ" sz="2000" dirty="0">
              <a:solidFill>
                <a:schemeClr val="accent1">
                  <a:lumMod val="50000"/>
                </a:schemeClr>
              </a:solidFill>
              <a:latin typeface="Barlow" pitchFamily="2" charset="0"/>
            </a:endParaRP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cs-CZ" sz="20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Realizace</a:t>
            </a:r>
            <a:r>
              <a:rPr lang="cs-CZ" sz="2000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 projektu MEK byla </a:t>
            </a:r>
            <a:r>
              <a:rPr lang="cs-CZ" sz="20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schválena zastupitelstvem </a:t>
            </a:r>
            <a:r>
              <a:rPr lang="cs-CZ" sz="2000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obce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cs-CZ" sz="2000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Proběhlo </a:t>
            </a:r>
            <a:r>
              <a:rPr lang="cs-CZ" sz="20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výběrové řízení na externího dodavatele </a:t>
            </a:r>
            <a:r>
              <a:rPr lang="cs-CZ" sz="2000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odborných služeb v</a:t>
            </a:r>
            <a:r>
              <a:rPr lang="cs-CZ" sz="2000" b="1" dirty="0">
                <a:solidFill>
                  <a:schemeClr val="accent1">
                    <a:lumMod val="50000"/>
                  </a:schemeClr>
                </a:solidFill>
              </a:rPr>
              <a:t>ítězným dodavatelem pro zpracování MEK je firma: EUROPRIMA CZ s.r.o. s tím, že vzdělávací semináře a dotazníkové šetření probíhá ve spolupráci se společností Energetická bilance a poradenství  s.r.o.</a:t>
            </a:r>
          </a:p>
          <a:p>
            <a:pPr>
              <a:lnSpc>
                <a:spcPct val="150000"/>
              </a:lnSpc>
              <a:spcBef>
                <a:spcPts val="600"/>
              </a:spcBef>
            </a:pPr>
            <a:r>
              <a:rPr lang="cs-CZ" sz="20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Realizační tým projektu </a:t>
            </a:r>
            <a:r>
              <a:rPr lang="cs-CZ" sz="2000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je sestaven z těchto osob:</a:t>
            </a:r>
          </a:p>
          <a:p>
            <a:pPr marL="457200" lvl="1" indent="0">
              <a:lnSpc>
                <a:spcPct val="100000"/>
              </a:lnSpc>
              <a:buNone/>
            </a:pPr>
            <a:endParaRPr lang="cs-CZ" sz="1600" b="1" dirty="0">
              <a:solidFill>
                <a:srgbClr val="C00000"/>
              </a:solidFill>
              <a:latin typeface="Barlow" pitchFamily="2" charset="0"/>
            </a:endParaRPr>
          </a:p>
          <a:p>
            <a:endParaRPr lang="cs-CZ" sz="2600" dirty="0">
              <a:solidFill>
                <a:schemeClr val="accent1">
                  <a:lumMod val="50000"/>
                </a:schemeClr>
              </a:solidFill>
              <a:latin typeface="Barlow" pitchFamily="2" charset="0"/>
            </a:endParaRPr>
          </a:p>
          <a:p>
            <a:pPr marL="0" indent="0">
              <a:buNone/>
            </a:pPr>
            <a:endParaRPr lang="cs-CZ" sz="2600" dirty="0">
              <a:solidFill>
                <a:schemeClr val="accent1">
                  <a:lumMod val="50000"/>
                </a:schemeClr>
              </a:solidFill>
              <a:latin typeface="Barlow" pitchFamily="2" charset="0"/>
            </a:endParaRPr>
          </a:p>
        </p:txBody>
      </p:sp>
      <p:pic>
        <p:nvPicPr>
          <p:cNvPr id="5" name="obrázek 1">
            <a:extLst>
              <a:ext uri="{FF2B5EF4-FFF2-40B4-BE49-F238E27FC236}">
                <a16:creationId xmlns:a16="http://schemas.microsoft.com/office/drawing/2014/main" id="{680832A7-9776-601C-9E89-1C85A6E369D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430"/>
            <a:ext cx="9068482" cy="822127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CFC5FA74-21E4-8C71-4D1C-53F855614DB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98435" y="4470400"/>
            <a:ext cx="7627932" cy="1976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65103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93D33C3-785E-2D79-9488-AD99F59470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09271"/>
            <a:ext cx="10515600" cy="645160"/>
          </a:xfrm>
        </p:spPr>
        <p:txBody>
          <a:bodyPr/>
          <a:lstStyle/>
          <a:p>
            <a:r>
              <a:rPr lang="cs-CZ" sz="3400" b="1" dirty="0">
                <a:solidFill>
                  <a:schemeClr val="accent1">
                    <a:lumMod val="50000"/>
                  </a:schemeClr>
                </a:solidFill>
                <a:latin typeface="+mn-lt"/>
                <a:ea typeface="+mn-ea"/>
                <a:cs typeface="+mn-cs"/>
              </a:rPr>
              <a:t>Harmonogram realizace  - orientační</a:t>
            </a:r>
          </a:p>
        </p:txBody>
      </p:sp>
      <p:pic>
        <p:nvPicPr>
          <p:cNvPr id="4" name="obrázek 1">
            <a:extLst>
              <a:ext uri="{FF2B5EF4-FFF2-40B4-BE49-F238E27FC236}">
                <a16:creationId xmlns:a16="http://schemas.microsoft.com/office/drawing/2014/main" id="{18F33479-30A0-0440-DEB4-23EF8725823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430"/>
            <a:ext cx="9068482" cy="822127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</p:pic>
      <p:pic>
        <p:nvPicPr>
          <p:cNvPr id="6" name="Zástupný obsah 5">
            <a:extLst>
              <a:ext uri="{FF2B5EF4-FFF2-40B4-BE49-F238E27FC236}">
                <a16:creationId xmlns:a16="http://schemas.microsoft.com/office/drawing/2014/main" id="{01250BFA-C6E4-9BCC-8153-5BF034035E6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/>
          <a:stretch>
            <a:fillRect/>
          </a:stretch>
        </p:blipFill>
        <p:spPr>
          <a:xfrm>
            <a:off x="951344" y="1466888"/>
            <a:ext cx="7920676" cy="5164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906606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5F1135-18E3-31A5-7533-EC2DF56E54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1402" y="745647"/>
            <a:ext cx="10515600" cy="729793"/>
          </a:xfrm>
        </p:spPr>
        <p:txBody>
          <a:bodyPr>
            <a:normAutofit/>
          </a:bodyPr>
          <a:lstStyle/>
          <a:p>
            <a:r>
              <a:rPr lang="cs-CZ" sz="34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  <a:ea typeface="+mn-ea"/>
                <a:cs typeface="+mn-cs"/>
              </a:rPr>
              <a:t>Komunikační a informační kanály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221D40D-34F3-6ACD-0594-AE87D6A49B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01402" y="1567774"/>
            <a:ext cx="10515600" cy="4954099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cs-CZ" sz="24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Existují 3 způsoby získání informací a komunikace: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cs-CZ" sz="2000" b="1" u="sng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Osobní konzultace po předchozí dohodě </a:t>
            </a:r>
            <a:r>
              <a:rPr lang="cs-CZ" dirty="0">
                <a:solidFill>
                  <a:srgbClr val="002060"/>
                </a:solidFill>
                <a:latin typeface="Barlow" pitchFamily="2" charset="0"/>
              </a:rPr>
              <a:t>– </a:t>
            </a:r>
            <a:r>
              <a:rPr lang="cs-CZ" sz="2000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informace na obecním úřadě</a:t>
            </a: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cs-CZ" sz="2000" b="1" u="sng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Účastnit se zdarma </a:t>
            </a:r>
            <a:r>
              <a:rPr lang="cs-CZ" sz="20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VZDĚLÁVACÍCH ON-LINE SEMINÁŘŮ </a:t>
            </a:r>
            <a:r>
              <a:rPr lang="cs-CZ" sz="2000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o komunitní energetice</a:t>
            </a:r>
          </a:p>
          <a:p>
            <a:pPr lvl="2"/>
            <a:r>
              <a:rPr lang="cs-CZ" dirty="0">
                <a:solidFill>
                  <a:srgbClr val="002060"/>
                </a:solidFill>
                <a:latin typeface="Barlow" pitchFamily="2" charset="0"/>
              </a:rPr>
              <a:t>odkaz na webu obce</a:t>
            </a:r>
          </a:p>
          <a:p>
            <a:pPr lvl="2">
              <a:spcAft>
                <a:spcPts val="1200"/>
              </a:spcAft>
            </a:pPr>
            <a:r>
              <a:rPr lang="cs-CZ" dirty="0">
                <a:solidFill>
                  <a:srgbClr val="002060"/>
                </a:solidFill>
                <a:latin typeface="Barlow" pitchFamily="2" charset="0"/>
              </a:rPr>
              <a:t>odkaz na </a:t>
            </a:r>
            <a:r>
              <a:rPr lang="cs-CZ" b="1" dirty="0">
                <a:solidFill>
                  <a:srgbClr val="C00000"/>
                </a:solidFill>
                <a:latin typeface="Barlow" pitchFamily="2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https://www.energeticka-bilance.cz/seminar-vyhody/</a:t>
            </a:r>
            <a:endParaRPr lang="cs-CZ" b="1" dirty="0">
              <a:solidFill>
                <a:srgbClr val="C00000"/>
              </a:solidFill>
              <a:latin typeface="Barlow" pitchFamily="2" charset="0"/>
            </a:endParaRPr>
          </a:p>
          <a:p>
            <a:pPr marL="914400" lvl="1" indent="-457200">
              <a:lnSpc>
                <a:spcPct val="150000"/>
              </a:lnSpc>
              <a:buFont typeface="+mj-lt"/>
              <a:buAutoNum type="arabicPeriod"/>
            </a:pPr>
            <a:r>
              <a:rPr lang="cs-CZ" sz="2000" b="1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Vyplnit ANKETU </a:t>
            </a:r>
            <a:r>
              <a:rPr lang="cs-CZ" sz="2000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zájmu o sdílení elektřiny a investic do OZE</a:t>
            </a:r>
          </a:p>
          <a:p>
            <a:pPr lvl="2"/>
            <a:r>
              <a:rPr lang="cs-CZ" dirty="0">
                <a:solidFill>
                  <a:schemeClr val="accent1">
                    <a:lumMod val="50000"/>
                  </a:schemeClr>
                </a:solidFill>
                <a:latin typeface="Barlow" pitchFamily="2" charset="0"/>
              </a:rPr>
              <a:t>dotazník na webu obce i k osobnímu vyplnění na EIC viz výše)</a:t>
            </a:r>
          </a:p>
          <a:p>
            <a:pPr lvl="2">
              <a:spcAft>
                <a:spcPts val="1200"/>
              </a:spcAft>
            </a:pPr>
            <a:r>
              <a:rPr lang="cs-CZ" dirty="0">
                <a:solidFill>
                  <a:srgbClr val="002060"/>
                </a:solidFill>
                <a:latin typeface="Barlow" pitchFamily="2" charset="0"/>
              </a:rPr>
              <a:t>odkaz na </a:t>
            </a:r>
            <a:r>
              <a:rPr lang="cs-CZ" b="1" dirty="0">
                <a:solidFill>
                  <a:srgbClr val="C00000"/>
                </a:solidFill>
                <a:latin typeface="Barlow" pitchFamily="2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http://www.energeticka-bilance.cz/anketa</a:t>
            </a:r>
            <a:endParaRPr lang="cs-CZ" b="1" dirty="0">
              <a:solidFill>
                <a:srgbClr val="C00000"/>
              </a:solidFill>
              <a:latin typeface="Barlow" pitchFamily="2" charset="0"/>
            </a:endParaRPr>
          </a:p>
          <a:p>
            <a:endParaRPr lang="cs-CZ" sz="2600" dirty="0">
              <a:solidFill>
                <a:schemeClr val="accent1">
                  <a:lumMod val="50000"/>
                </a:schemeClr>
              </a:solidFill>
              <a:latin typeface="Barlow" pitchFamily="2" charset="0"/>
            </a:endParaRPr>
          </a:p>
          <a:p>
            <a:pPr marL="0" indent="0">
              <a:buNone/>
            </a:pPr>
            <a:endParaRPr lang="cs-CZ" sz="2600" dirty="0">
              <a:solidFill>
                <a:schemeClr val="accent1">
                  <a:lumMod val="50000"/>
                </a:schemeClr>
              </a:solidFill>
              <a:latin typeface="Barlow" pitchFamily="2" charset="0"/>
            </a:endParaRPr>
          </a:p>
        </p:txBody>
      </p:sp>
      <p:pic>
        <p:nvPicPr>
          <p:cNvPr id="5" name="obrázek 1">
            <a:extLst>
              <a:ext uri="{FF2B5EF4-FFF2-40B4-BE49-F238E27FC236}">
                <a16:creationId xmlns:a16="http://schemas.microsoft.com/office/drawing/2014/main" id="{FA075250-ECF1-6997-25C6-1BDE5CB6FB3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430"/>
            <a:ext cx="9068482" cy="822127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260793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rázek 1">
            <a:extLst>
              <a:ext uri="{FF2B5EF4-FFF2-40B4-BE49-F238E27FC236}">
                <a16:creationId xmlns:a16="http://schemas.microsoft.com/office/drawing/2014/main" id="{FA075250-ECF1-6997-25C6-1BDE5CB6FB3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4430"/>
            <a:ext cx="6966857" cy="631599"/>
          </a:xfrm>
          <a:prstGeom prst="rect">
            <a:avLst/>
          </a:prstGeom>
          <a:solidFill>
            <a:srgbClr val="FFFFFF">
              <a:alpha val="0"/>
            </a:srgbClr>
          </a:solidFill>
          <a:ln>
            <a:noFill/>
          </a:ln>
        </p:spPr>
      </p:pic>
      <p:pic>
        <p:nvPicPr>
          <p:cNvPr id="12" name="Obrázek 11">
            <a:extLst>
              <a:ext uri="{FF2B5EF4-FFF2-40B4-BE49-F238E27FC236}">
                <a16:creationId xmlns:a16="http://schemas.microsoft.com/office/drawing/2014/main" id="{AC206A95-1149-6E42-EEDC-5D8B96D11C9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8798" y="830058"/>
            <a:ext cx="9719057" cy="5784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4059182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2929</TotalTime>
  <Words>1140</Words>
  <Application>Microsoft Office PowerPoint</Application>
  <PresentationFormat>Širokoúhlá obrazovka</PresentationFormat>
  <Paragraphs>137</Paragraphs>
  <Slides>16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24" baseType="lpstr">
      <vt:lpstr>Aptos</vt:lpstr>
      <vt:lpstr>Arial</vt:lpstr>
      <vt:lpstr>Barlow</vt:lpstr>
      <vt:lpstr>Calibri</vt:lpstr>
      <vt:lpstr>Calibri Light</vt:lpstr>
      <vt:lpstr>Poppins</vt:lpstr>
      <vt:lpstr>StarSymbol</vt:lpstr>
      <vt:lpstr>Motiv Office</vt:lpstr>
      <vt:lpstr>MÍSTNÍ ENERGETICKÁ KONCEPCE  </vt:lpstr>
      <vt:lpstr>Program</vt:lpstr>
      <vt:lpstr>Cíle Místní energetické koncepce</vt:lpstr>
      <vt:lpstr>Užitky Místní energetické koncepce </vt:lpstr>
      <vt:lpstr>Užitky Místní energetické koncepce </vt:lpstr>
      <vt:lpstr>Základní informace o projektu</vt:lpstr>
      <vt:lpstr>Harmonogram realizace  - orientační</vt:lpstr>
      <vt:lpstr>Komunikační a informační kanály</vt:lpstr>
      <vt:lpstr>Prezentace aplikace PowerPoint</vt:lpstr>
      <vt:lpstr>Prezentace aplikace PowerPoint</vt:lpstr>
      <vt:lpstr>Cíle a smysl ankety </vt:lpstr>
      <vt:lpstr>Přínosy komunitní energetiky - informace</vt:lpstr>
      <vt:lpstr>DISKUZE – prostor pro Vaše dotazy</vt:lpstr>
      <vt:lpstr>DISKUZE – prostor pro Vaše dotazy</vt:lpstr>
      <vt:lpstr>DISKUZE – prostor pro Vaše dotazy</vt:lpstr>
      <vt:lpstr>DISKUZE – prostor pro Vaše dotazy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Pracovni</dc:creator>
  <cp:lastModifiedBy>Jaroslav Kostohryz</cp:lastModifiedBy>
  <cp:revision>44</cp:revision>
  <dcterms:created xsi:type="dcterms:W3CDTF">2024-05-10T09:40:13Z</dcterms:created>
  <dcterms:modified xsi:type="dcterms:W3CDTF">2024-09-03T13:44:02Z</dcterms:modified>
</cp:coreProperties>
</file>